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6"/>
  </p:notesMasterIdLst>
  <p:sldIdLst>
    <p:sldId id="280" r:id="rId2"/>
    <p:sldId id="262" r:id="rId3"/>
    <p:sldId id="257" r:id="rId4"/>
    <p:sldId id="260" r:id="rId5"/>
    <p:sldId id="273" r:id="rId6"/>
    <p:sldId id="285" r:id="rId7"/>
    <p:sldId id="543" r:id="rId8"/>
    <p:sldId id="546" r:id="rId9"/>
    <p:sldId id="547" r:id="rId10"/>
    <p:sldId id="548" r:id="rId11"/>
    <p:sldId id="263" r:id="rId12"/>
    <p:sldId id="276" r:id="rId13"/>
    <p:sldId id="275" r:id="rId14"/>
    <p:sldId id="277" r:id="rId15"/>
    <p:sldId id="279" r:id="rId16"/>
    <p:sldId id="264" r:id="rId17"/>
    <p:sldId id="549" r:id="rId18"/>
    <p:sldId id="552" r:id="rId19"/>
    <p:sldId id="550" r:id="rId20"/>
    <p:sldId id="551" r:id="rId21"/>
    <p:sldId id="268" r:id="rId22"/>
    <p:sldId id="274" r:id="rId23"/>
    <p:sldId id="281" r:id="rId24"/>
    <p:sldId id="282" r:id="rId25"/>
  </p:sldIdLst>
  <p:sldSz cx="12192000" cy="6858000"/>
  <p:notesSz cx="6858000" cy="12192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524A"/>
    <a:srgbClr val="100E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22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5242502F-7C56-48B0-8BF8-E32D97C89125}"/>
    <pc:docChg chg="delSld">
      <pc:chgData name="Rob Sewell" userId="c802df42025d5e1f" providerId="LiveId" clId="{5242502F-7C56-48B0-8BF8-E32D97C89125}" dt="2024-03-07T14:58:18.138" v="1" actId="2696"/>
      <pc:docMkLst>
        <pc:docMk/>
      </pc:docMkLst>
      <pc:sldChg chg="del">
        <pc:chgData name="Rob Sewell" userId="c802df42025d5e1f" providerId="LiveId" clId="{5242502F-7C56-48B0-8BF8-E32D97C89125}" dt="2024-03-07T14:58:18.138" v="1" actId="2696"/>
        <pc:sldMkLst>
          <pc:docMk/>
          <pc:sldMk cId="1116650634" sldId="283"/>
        </pc:sldMkLst>
      </pc:sldChg>
      <pc:sldChg chg="del">
        <pc:chgData name="Rob Sewell" userId="c802df42025d5e1f" providerId="LiveId" clId="{5242502F-7C56-48B0-8BF8-E32D97C89125}" dt="2024-03-07T14:58:11.668" v="0" actId="2696"/>
        <pc:sldMkLst>
          <pc:docMk/>
          <pc:sldMk cId="1359747352" sldId="284"/>
        </pc:sldMkLst>
      </pc:sldChg>
      <pc:sldMasterChg chg="delSldLayout">
        <pc:chgData name="Rob Sewell" userId="c802df42025d5e1f" providerId="LiveId" clId="{5242502F-7C56-48B0-8BF8-E32D97C89125}" dt="2024-03-07T14:58:18.138" v="1" actId="2696"/>
        <pc:sldMasterMkLst>
          <pc:docMk/>
          <pc:sldMasterMk cId="0" sldId="2147483648"/>
        </pc:sldMasterMkLst>
        <pc:sldLayoutChg chg="del">
          <pc:chgData name="Rob Sewell" userId="c802df42025d5e1f" providerId="LiveId" clId="{5242502F-7C56-48B0-8BF8-E32D97C89125}" dt="2024-03-07T14:58:18.138" v="1" actId="2696"/>
          <pc:sldLayoutMkLst>
            <pc:docMk/>
            <pc:sldMasterMk cId="0" sldId="2147483648"/>
            <pc:sldLayoutMk cId="908665437" sldId="2147483650"/>
          </pc:sldLayoutMkLst>
        </pc:sldLayoutChg>
      </pc:sldMasterChg>
    </pc:docChg>
  </pc:docChgLst>
  <pc:docChgLst>
    <pc:chgData name="Rob Sewell" userId="c802df42025d5e1f" providerId="LiveId" clId="{9B9506E3-EB0D-411E-99EF-81158C550A0B}"/>
    <pc:docChg chg="undo custSel addSld delSld modSld">
      <pc:chgData name="Rob Sewell" userId="c802df42025d5e1f" providerId="LiveId" clId="{9B9506E3-EB0D-411E-99EF-81158C550A0B}" dt="2024-01-26T09:09:05.965" v="239"/>
      <pc:docMkLst>
        <pc:docMk/>
      </pc:docMkLst>
      <pc:sldChg chg="del">
        <pc:chgData name="Rob Sewell" userId="c802df42025d5e1f" providerId="LiveId" clId="{9B9506E3-EB0D-411E-99EF-81158C550A0B}" dt="2024-01-26T08:51:24.558" v="103" actId="47"/>
        <pc:sldMkLst>
          <pc:docMk/>
          <pc:sldMk cId="2624240746" sldId="256"/>
        </pc:sldMkLst>
      </pc:sldChg>
      <pc:sldChg chg="del">
        <pc:chgData name="Rob Sewell" userId="c802df42025d5e1f" providerId="LiveId" clId="{9B9506E3-EB0D-411E-99EF-81158C550A0B}" dt="2024-01-26T08:53:36.733" v="113" actId="47"/>
        <pc:sldMkLst>
          <pc:docMk/>
          <pc:sldMk cId="0" sldId="258"/>
        </pc:sldMkLst>
      </pc:sldChg>
      <pc:sldChg chg="del">
        <pc:chgData name="Rob Sewell" userId="c802df42025d5e1f" providerId="LiveId" clId="{9B9506E3-EB0D-411E-99EF-81158C550A0B}" dt="2024-01-26T08:53:39.074" v="114" actId="47"/>
        <pc:sldMkLst>
          <pc:docMk/>
          <pc:sldMk cId="0" sldId="259"/>
        </pc:sldMkLst>
      </pc:sldChg>
      <pc:sldChg chg="del">
        <pc:chgData name="Rob Sewell" userId="c802df42025d5e1f" providerId="LiveId" clId="{9B9506E3-EB0D-411E-99EF-81158C550A0B}" dt="2024-01-26T09:08:40.683" v="232" actId="2696"/>
        <pc:sldMkLst>
          <pc:docMk/>
          <pc:sldMk cId="0" sldId="265"/>
        </pc:sldMkLst>
      </pc:sldChg>
      <pc:sldChg chg="del mod modShow">
        <pc:chgData name="Rob Sewell" userId="c802df42025d5e1f" providerId="LiveId" clId="{9B9506E3-EB0D-411E-99EF-81158C550A0B}" dt="2024-01-26T08:53:20.812" v="112" actId="47"/>
        <pc:sldMkLst>
          <pc:docMk/>
          <pc:sldMk cId="0" sldId="267"/>
        </pc:sldMkLst>
      </pc:sldChg>
      <pc:sldChg chg="addSp delSp modSp mod">
        <pc:chgData name="Rob Sewell" userId="c802df42025d5e1f" providerId="LiveId" clId="{9B9506E3-EB0D-411E-99EF-81158C550A0B}" dt="2024-01-26T08:51:09.517" v="102" actId="5793"/>
        <pc:sldMkLst>
          <pc:docMk/>
          <pc:sldMk cId="4149395590" sldId="282"/>
        </pc:sldMkLst>
        <pc:spChg chg="del mod">
          <ac:chgData name="Rob Sewell" userId="c802df42025d5e1f" providerId="LiveId" clId="{9B9506E3-EB0D-411E-99EF-81158C550A0B}" dt="2024-01-26T08:50:19.814" v="94" actId="478"/>
          <ac:spMkLst>
            <pc:docMk/>
            <pc:sldMk cId="4149395590" sldId="282"/>
            <ac:spMk id="5" creationId="{8F53B93B-44E8-855B-0AB8-3B8017F12B4C}"/>
          </ac:spMkLst>
        </pc:spChg>
        <pc:spChg chg="add del">
          <ac:chgData name="Rob Sewell" userId="c802df42025d5e1f" providerId="LiveId" clId="{9B9506E3-EB0D-411E-99EF-81158C550A0B}" dt="2024-01-26T08:50:10.195" v="89" actId="22"/>
          <ac:spMkLst>
            <pc:docMk/>
            <pc:sldMk cId="4149395590" sldId="282"/>
            <ac:spMk id="8" creationId="{2093407B-0375-9010-729D-F93F0F9B4719}"/>
          </ac:spMkLst>
        </pc:spChg>
        <pc:spChg chg="add mod">
          <ac:chgData name="Rob Sewell" userId="c802df42025d5e1f" providerId="LiveId" clId="{9B9506E3-EB0D-411E-99EF-81158C550A0B}" dt="2024-01-26T08:51:09.517" v="102" actId="5793"/>
          <ac:spMkLst>
            <pc:docMk/>
            <pc:sldMk cId="4149395590" sldId="282"/>
            <ac:spMk id="9" creationId="{9622CE2A-C518-FA7B-218F-9976FE6D6A24}"/>
          </ac:spMkLst>
        </pc:spChg>
        <pc:picChg chg="add del mod">
          <ac:chgData name="Rob Sewell" userId="c802df42025d5e1f" providerId="LiveId" clId="{9B9506E3-EB0D-411E-99EF-81158C550A0B}" dt="2024-01-26T08:50:43.514" v="99" actId="1076"/>
          <ac:picMkLst>
            <pc:docMk/>
            <pc:sldMk cId="4149395590" sldId="282"/>
            <ac:picMk id="3" creationId="{00000000-0000-0000-0000-000000000000}"/>
          </ac:picMkLst>
        </pc:picChg>
        <pc:picChg chg="del">
          <ac:chgData name="Rob Sewell" userId="c802df42025d5e1f" providerId="LiveId" clId="{9B9506E3-EB0D-411E-99EF-81158C550A0B}" dt="2024-01-26T08:48:40.392" v="21" actId="478"/>
          <ac:picMkLst>
            <pc:docMk/>
            <pc:sldMk cId="4149395590" sldId="282"/>
            <ac:picMk id="4" creationId="{5DE3F7BB-3456-92A0-99A5-990E4335ACC1}"/>
          </ac:picMkLst>
        </pc:picChg>
        <pc:picChg chg="add mod">
          <ac:chgData name="Rob Sewell" userId="c802df42025d5e1f" providerId="LiveId" clId="{9B9506E3-EB0D-411E-99EF-81158C550A0B}" dt="2024-01-26T08:49:00.586" v="26" actId="1076"/>
          <ac:picMkLst>
            <pc:docMk/>
            <pc:sldMk cId="4149395590" sldId="282"/>
            <ac:picMk id="6" creationId="{72E531AD-1134-46CE-B3BD-FC876ACEFAD6}"/>
          </ac:picMkLst>
        </pc:picChg>
      </pc:sldChg>
      <pc:sldChg chg="addSp delSp modSp mod">
        <pc:chgData name="Rob Sewell" userId="c802df42025d5e1f" providerId="LiveId" clId="{9B9506E3-EB0D-411E-99EF-81158C550A0B}" dt="2024-01-26T08:48:29.885" v="20" actId="20577"/>
        <pc:sldMkLst>
          <pc:docMk/>
          <pc:sldMk cId="1116650634" sldId="283"/>
        </pc:sldMkLst>
        <pc:spChg chg="mod">
          <ac:chgData name="Rob Sewell" userId="c802df42025d5e1f" providerId="LiveId" clId="{9B9506E3-EB0D-411E-99EF-81158C550A0B}" dt="2024-01-26T08:48:29.885" v="20" actId="20577"/>
          <ac:spMkLst>
            <pc:docMk/>
            <pc:sldMk cId="1116650634" sldId="283"/>
            <ac:spMk id="3" creationId="{8AD96C7E-BBD1-4EEB-8F49-250C5E0F90E6}"/>
          </ac:spMkLst>
        </pc:spChg>
        <pc:picChg chg="del">
          <ac:chgData name="Rob Sewell" userId="c802df42025d5e1f" providerId="LiveId" clId="{9B9506E3-EB0D-411E-99EF-81158C550A0B}" dt="2024-01-26T08:47:16.643" v="0" actId="478"/>
          <ac:picMkLst>
            <pc:docMk/>
            <pc:sldMk cId="1116650634" sldId="283"/>
            <ac:picMk id="5" creationId="{452594C2-7476-8443-3E8B-C8A8EB3217A0}"/>
          </ac:picMkLst>
        </pc:picChg>
        <pc:picChg chg="add mod">
          <ac:chgData name="Rob Sewell" userId="c802df42025d5e1f" providerId="LiveId" clId="{9B9506E3-EB0D-411E-99EF-81158C550A0B}" dt="2024-01-26T08:47:38.036" v="7" actId="14100"/>
          <ac:picMkLst>
            <pc:docMk/>
            <pc:sldMk cId="1116650634" sldId="283"/>
            <ac:picMk id="6" creationId="{9526B72C-D4D4-F803-FC0D-DC2FC0FA2C69}"/>
          </ac:picMkLst>
        </pc:picChg>
        <pc:picChg chg="add mod">
          <ac:chgData name="Rob Sewell" userId="c802df42025d5e1f" providerId="LiveId" clId="{9B9506E3-EB0D-411E-99EF-81158C550A0B}" dt="2024-01-26T08:47:50.183" v="8"/>
          <ac:picMkLst>
            <pc:docMk/>
            <pc:sldMk cId="1116650634" sldId="283"/>
            <ac:picMk id="8" creationId="{C808BED9-B5C2-447D-4BC1-5BC0840A3D1F}"/>
          </ac:picMkLst>
        </pc:picChg>
      </pc:sldChg>
      <pc:sldChg chg="addSp delSp modSp new mod">
        <pc:chgData name="Rob Sewell" userId="c802df42025d5e1f" providerId="LiveId" clId="{9B9506E3-EB0D-411E-99EF-81158C550A0B}" dt="2024-01-26T08:52:54.128" v="110"/>
        <pc:sldMkLst>
          <pc:docMk/>
          <pc:sldMk cId="1359747352" sldId="284"/>
        </pc:sldMkLst>
        <pc:spChg chg="del">
          <ac:chgData name="Rob Sewell" userId="c802df42025d5e1f" providerId="LiveId" clId="{9B9506E3-EB0D-411E-99EF-81158C550A0B}" dt="2024-01-26T08:52:44.106" v="107"/>
          <ac:spMkLst>
            <pc:docMk/>
            <pc:sldMk cId="1359747352" sldId="284"/>
            <ac:spMk id="2" creationId="{BEADD7B7-8934-2CDB-41BF-058E1EEB7629}"/>
          </ac:spMkLst>
        </pc:spChg>
        <pc:spChg chg="del">
          <ac:chgData name="Rob Sewell" userId="c802df42025d5e1f" providerId="LiveId" clId="{9B9506E3-EB0D-411E-99EF-81158C550A0B}" dt="2024-01-26T08:52:50.854" v="109" actId="478"/>
          <ac:spMkLst>
            <pc:docMk/>
            <pc:sldMk cId="1359747352" sldId="284"/>
            <ac:spMk id="3" creationId="{64B473DF-5AED-EBFE-DF2E-9BE4C93A0A1B}"/>
          </ac:spMkLst>
        </pc:spChg>
        <pc:spChg chg="add mod">
          <ac:chgData name="Rob Sewell" userId="c802df42025d5e1f" providerId="LiveId" clId="{9B9506E3-EB0D-411E-99EF-81158C550A0B}" dt="2024-01-26T08:52:37.139" v="106"/>
          <ac:spMkLst>
            <pc:docMk/>
            <pc:sldMk cId="1359747352" sldId="284"/>
            <ac:spMk id="4" creationId="{414687A7-E16B-F593-EEC1-8101825D4B83}"/>
          </ac:spMkLst>
        </pc:spChg>
        <pc:spChg chg="add del mod">
          <ac:chgData name="Rob Sewell" userId="c802df42025d5e1f" providerId="LiveId" clId="{9B9506E3-EB0D-411E-99EF-81158C550A0B}" dt="2024-01-26T08:52:47.401" v="108" actId="478"/>
          <ac:spMkLst>
            <pc:docMk/>
            <pc:sldMk cId="1359747352" sldId="284"/>
            <ac:spMk id="5" creationId="{A27591F5-C8F2-87B5-7AED-32AF10659FF6}"/>
          </ac:spMkLst>
        </pc:spChg>
        <pc:picChg chg="add">
          <ac:chgData name="Rob Sewell" userId="c802df42025d5e1f" providerId="LiveId" clId="{9B9506E3-EB0D-411E-99EF-81158C550A0B}" dt="2024-01-26T08:52:54.128" v="110"/>
          <ac:picMkLst>
            <pc:docMk/>
            <pc:sldMk cId="1359747352" sldId="284"/>
            <ac:picMk id="6" creationId="{93C8A9D3-59ED-3B89-52A4-0E111B8C62DE}"/>
          </ac:picMkLst>
        </pc:picChg>
      </pc:sldChg>
      <pc:sldChg chg="add modTransition">
        <pc:chgData name="Rob Sewell" userId="c802df42025d5e1f" providerId="LiveId" clId="{9B9506E3-EB0D-411E-99EF-81158C550A0B}" dt="2024-01-26T09:06:31.828" v="213"/>
        <pc:sldMkLst>
          <pc:docMk/>
          <pc:sldMk cId="465021443" sldId="285"/>
        </pc:sldMkLst>
      </pc:sldChg>
      <pc:sldChg chg="addSp delSp modSp add mod modTransition setBg">
        <pc:chgData name="Rob Sewell" userId="c802df42025d5e1f" providerId="LiveId" clId="{9B9506E3-EB0D-411E-99EF-81158C550A0B}" dt="2024-01-26T09:06:31.828" v="213"/>
        <pc:sldMkLst>
          <pc:docMk/>
          <pc:sldMk cId="1815933631" sldId="543"/>
        </pc:sldMkLst>
        <pc:spChg chg="mod">
          <ac:chgData name="Rob Sewell" userId="c802df42025d5e1f" providerId="LiveId" clId="{9B9506E3-EB0D-411E-99EF-81158C550A0B}" dt="2024-01-26T09:01:53.618" v="178" actId="207"/>
          <ac:spMkLst>
            <pc:docMk/>
            <pc:sldMk cId="1815933631" sldId="543"/>
            <ac:spMk id="2" creationId="{00000000-0000-0000-0000-000000000000}"/>
          </ac:spMkLst>
        </pc:spChg>
        <pc:spChg chg="mod">
          <ac:chgData name="Rob Sewell" userId="c802df42025d5e1f" providerId="LiveId" clId="{9B9506E3-EB0D-411E-99EF-81158C550A0B}" dt="2024-01-26T09:02:48.042" v="183" actId="1076"/>
          <ac:spMkLst>
            <pc:docMk/>
            <pc:sldMk cId="1815933631" sldId="543"/>
            <ac:spMk id="4" creationId="{45CD38A1-BA2A-4E6F-9FAD-95B774BE1F4D}"/>
          </ac:spMkLst>
        </pc:spChg>
        <pc:spChg chg="del">
          <ac:chgData name="Rob Sewell" userId="c802df42025d5e1f" providerId="LiveId" clId="{9B9506E3-EB0D-411E-99EF-81158C550A0B}" dt="2024-01-26T09:01:38.643" v="177" actId="478"/>
          <ac:spMkLst>
            <pc:docMk/>
            <pc:sldMk cId="1815933631" sldId="543"/>
            <ac:spMk id="5" creationId="{18F0E889-AD7A-4265-892F-329E07041F71}"/>
          </ac:spMkLst>
        </pc:spChg>
        <pc:spChg chg="del">
          <ac:chgData name="Rob Sewell" userId="c802df42025d5e1f" providerId="LiveId" clId="{9B9506E3-EB0D-411E-99EF-81158C550A0B}" dt="2024-01-26T09:01:30.845" v="174" actId="478"/>
          <ac:spMkLst>
            <pc:docMk/>
            <pc:sldMk cId="1815933631" sldId="543"/>
            <ac:spMk id="6" creationId="{F3383A4A-FC88-4266-87DF-4A7A720BEC7D}"/>
          </ac:spMkLst>
        </pc:spChg>
        <pc:spChg chg="mod">
          <ac:chgData name="Rob Sewell" userId="c802df42025d5e1f" providerId="LiveId" clId="{9B9506E3-EB0D-411E-99EF-81158C550A0B}" dt="2024-01-26T09:03:37.664" v="190" actId="1076"/>
          <ac:spMkLst>
            <pc:docMk/>
            <pc:sldMk cId="1815933631" sldId="543"/>
            <ac:spMk id="7" creationId="{00000000-0000-0000-0000-000000000000}"/>
          </ac:spMkLst>
        </pc:spChg>
        <pc:spChg chg="add mod">
          <ac:chgData name="Rob Sewell" userId="c802df42025d5e1f" providerId="LiveId" clId="{9B9506E3-EB0D-411E-99EF-81158C550A0B}" dt="2024-01-26T09:02:40.803" v="182" actId="1076"/>
          <ac:spMkLst>
            <pc:docMk/>
            <pc:sldMk cId="1815933631" sldId="543"/>
            <ac:spMk id="9" creationId="{D67D0C3A-C2F0-43B7-8EF0-9067E96A1858}"/>
          </ac:spMkLst>
        </pc:spChg>
        <pc:spChg chg="add mod">
          <ac:chgData name="Rob Sewell" userId="c802df42025d5e1f" providerId="LiveId" clId="{9B9506E3-EB0D-411E-99EF-81158C550A0B}" dt="2024-01-26T09:03:29.835" v="188" actId="1076"/>
          <ac:spMkLst>
            <pc:docMk/>
            <pc:sldMk cId="1815933631" sldId="543"/>
            <ac:spMk id="10" creationId="{84B67DCE-F381-970A-C2FD-41FD50D45A49}"/>
          </ac:spMkLst>
        </pc:spChg>
        <pc:picChg chg="mod">
          <ac:chgData name="Rob Sewell" userId="c802df42025d5e1f" providerId="LiveId" clId="{9B9506E3-EB0D-411E-99EF-81158C550A0B}" dt="2024-01-26T09:04:04.812" v="192" actId="1076"/>
          <ac:picMkLst>
            <pc:docMk/>
            <pc:sldMk cId="1815933631" sldId="543"/>
            <ac:picMk id="3" creationId="{8DDEB027-A3D8-4824-98D1-94034E381D1A}"/>
          </ac:picMkLst>
        </pc:picChg>
        <pc:picChg chg="del">
          <ac:chgData name="Rob Sewell" userId="c802df42025d5e1f" providerId="LiveId" clId="{9B9506E3-EB0D-411E-99EF-81158C550A0B}" dt="2024-01-26T08:57:10.301" v="134" actId="478"/>
          <ac:picMkLst>
            <pc:docMk/>
            <pc:sldMk cId="1815933631" sldId="543"/>
            <ac:picMk id="8" creationId="{B1BB50BD-1E98-4D5F-A607-42AD7D54C26A}"/>
          </ac:picMkLst>
        </pc:picChg>
      </pc:sldChg>
      <pc:sldChg chg="add del">
        <pc:chgData name="Rob Sewell" userId="c802df42025d5e1f" providerId="LiveId" clId="{9B9506E3-EB0D-411E-99EF-81158C550A0B}" dt="2024-01-26T09:06:21.995" v="212" actId="47"/>
        <pc:sldMkLst>
          <pc:docMk/>
          <pc:sldMk cId="3210011375" sldId="544"/>
        </pc:sldMkLst>
      </pc:sldChg>
      <pc:sldChg chg="modSp add del mod">
        <pc:chgData name="Rob Sewell" userId="c802df42025d5e1f" providerId="LiveId" clId="{9B9506E3-EB0D-411E-99EF-81158C550A0B}" dt="2024-01-26T09:06:19.969" v="211" actId="47"/>
        <pc:sldMkLst>
          <pc:docMk/>
          <pc:sldMk cId="2856106558" sldId="545"/>
        </pc:sldMkLst>
        <pc:spChg chg="mod">
          <ac:chgData name="Rob Sewell" userId="c802df42025d5e1f" providerId="LiveId" clId="{9B9506E3-EB0D-411E-99EF-81158C550A0B}" dt="2024-01-26T09:02:08.528" v="180"/>
          <ac:spMkLst>
            <pc:docMk/>
            <pc:sldMk cId="2856106558" sldId="545"/>
            <ac:spMk id="7" creationId="{00000000-0000-0000-0000-000000000000}"/>
          </ac:spMkLst>
        </pc:spChg>
      </pc:sldChg>
      <pc:sldChg chg="modSp add mod modTransition">
        <pc:chgData name="Rob Sewell" userId="c802df42025d5e1f" providerId="LiveId" clId="{9B9506E3-EB0D-411E-99EF-81158C550A0B}" dt="2024-01-26T09:06:31.828" v="213"/>
        <pc:sldMkLst>
          <pc:docMk/>
          <pc:sldMk cId="1353574367" sldId="546"/>
        </pc:sldMkLst>
        <pc:spChg chg="mod">
          <ac:chgData name="Rob Sewell" userId="c802df42025d5e1f" providerId="LiveId" clId="{9B9506E3-EB0D-411E-99EF-81158C550A0B}" dt="2024-01-26T09:04:41.070" v="199" actId="14100"/>
          <ac:spMkLst>
            <pc:docMk/>
            <pc:sldMk cId="1353574367" sldId="546"/>
            <ac:spMk id="4" creationId="{45CD38A1-BA2A-4E6F-9FAD-95B774BE1F4D}"/>
          </ac:spMkLst>
        </pc:spChg>
        <pc:spChg chg="mod">
          <ac:chgData name="Rob Sewell" userId="c802df42025d5e1f" providerId="LiveId" clId="{9B9506E3-EB0D-411E-99EF-81158C550A0B}" dt="2024-01-26T09:04:28.698" v="197" actId="1076"/>
          <ac:spMkLst>
            <pc:docMk/>
            <pc:sldMk cId="1353574367" sldId="546"/>
            <ac:spMk id="7" creationId="{00000000-0000-0000-0000-000000000000}"/>
          </ac:spMkLst>
        </pc:spChg>
        <pc:picChg chg="mod">
          <ac:chgData name="Rob Sewell" userId="c802df42025d5e1f" providerId="LiveId" clId="{9B9506E3-EB0D-411E-99EF-81158C550A0B}" dt="2024-01-26T09:04:19.633" v="196" actId="1076"/>
          <ac:picMkLst>
            <pc:docMk/>
            <pc:sldMk cId="1353574367" sldId="546"/>
            <ac:picMk id="3" creationId="{8DDEB027-A3D8-4824-98D1-94034E381D1A}"/>
          </ac:picMkLst>
        </pc:picChg>
      </pc:sldChg>
      <pc:sldChg chg="modSp add mod modTransition">
        <pc:chgData name="Rob Sewell" userId="c802df42025d5e1f" providerId="LiveId" clId="{9B9506E3-EB0D-411E-99EF-81158C550A0B}" dt="2024-01-26T09:06:31.828" v="213"/>
        <pc:sldMkLst>
          <pc:docMk/>
          <pc:sldMk cId="1570834030" sldId="547"/>
        </pc:sldMkLst>
        <pc:spChg chg="mod">
          <ac:chgData name="Rob Sewell" userId="c802df42025d5e1f" providerId="LiveId" clId="{9B9506E3-EB0D-411E-99EF-81158C550A0B}" dt="2024-01-26T09:04:55.989" v="201"/>
          <ac:spMkLst>
            <pc:docMk/>
            <pc:sldMk cId="1570834030" sldId="547"/>
            <ac:spMk id="7" creationId="{00000000-0000-0000-0000-000000000000}"/>
          </ac:spMkLst>
        </pc:spChg>
        <pc:spChg chg="mod">
          <ac:chgData name="Rob Sewell" userId="c802df42025d5e1f" providerId="LiveId" clId="{9B9506E3-EB0D-411E-99EF-81158C550A0B}" dt="2024-01-26T09:05:16.582" v="204" actId="14100"/>
          <ac:spMkLst>
            <pc:docMk/>
            <pc:sldMk cId="1570834030" sldId="547"/>
            <ac:spMk id="9" creationId="{D67D0C3A-C2F0-43B7-8EF0-9067E96A1858}"/>
          </ac:spMkLst>
        </pc:spChg>
      </pc:sldChg>
      <pc:sldChg chg="modSp add mod modTransition">
        <pc:chgData name="Rob Sewell" userId="c802df42025d5e1f" providerId="LiveId" clId="{9B9506E3-EB0D-411E-99EF-81158C550A0B}" dt="2024-01-26T09:06:31.828" v="213"/>
        <pc:sldMkLst>
          <pc:docMk/>
          <pc:sldMk cId="4003188510" sldId="548"/>
        </pc:sldMkLst>
        <pc:spChg chg="mod">
          <ac:chgData name="Rob Sewell" userId="c802df42025d5e1f" providerId="LiveId" clId="{9B9506E3-EB0D-411E-99EF-81158C550A0B}" dt="2024-01-26T09:06:11.373" v="210" actId="20577"/>
          <ac:spMkLst>
            <pc:docMk/>
            <pc:sldMk cId="4003188510" sldId="548"/>
            <ac:spMk id="7" creationId="{00000000-0000-0000-0000-000000000000}"/>
          </ac:spMkLst>
        </pc:spChg>
        <pc:spChg chg="mod">
          <ac:chgData name="Rob Sewell" userId="c802df42025d5e1f" providerId="LiveId" clId="{9B9506E3-EB0D-411E-99EF-81158C550A0B}" dt="2024-01-26T09:05:50.140" v="207" actId="14100"/>
          <ac:spMkLst>
            <pc:docMk/>
            <pc:sldMk cId="4003188510" sldId="548"/>
            <ac:spMk id="10" creationId="{84B67DCE-F381-970A-C2FD-41FD50D45A49}"/>
          </ac:spMkLst>
        </pc:spChg>
      </pc:sldChg>
      <pc:sldChg chg="delSp modSp add mod modTransition">
        <pc:chgData name="Rob Sewell" userId="c802df42025d5e1f" providerId="LiveId" clId="{9B9506E3-EB0D-411E-99EF-81158C550A0B}" dt="2024-01-26T09:09:05.965" v="239"/>
        <pc:sldMkLst>
          <pc:docMk/>
          <pc:sldMk cId="3522011212" sldId="549"/>
        </pc:sldMkLst>
        <pc:spChg chg="del">
          <ac:chgData name="Rob Sewell" userId="c802df42025d5e1f" providerId="LiveId" clId="{9B9506E3-EB0D-411E-99EF-81158C550A0B}" dt="2024-01-26T09:08:57.745" v="238" actId="478"/>
          <ac:spMkLst>
            <pc:docMk/>
            <pc:sldMk cId="3522011212" sldId="549"/>
            <ac:spMk id="3" creationId="{00000000-0000-0000-0000-000000000000}"/>
          </ac:spMkLst>
        </pc:spChg>
        <pc:spChg chg="del mod">
          <ac:chgData name="Rob Sewell" userId="c802df42025d5e1f" providerId="LiveId" clId="{9B9506E3-EB0D-411E-99EF-81158C550A0B}" dt="2024-01-26T09:08:49.762" v="234" actId="478"/>
          <ac:spMkLst>
            <pc:docMk/>
            <pc:sldMk cId="3522011212" sldId="549"/>
            <ac:spMk id="5" creationId="{00000000-0000-0000-0000-000000000000}"/>
          </ac:spMkLst>
        </pc:spChg>
        <pc:spChg chg="del">
          <ac:chgData name="Rob Sewell" userId="c802df42025d5e1f" providerId="LiveId" clId="{9B9506E3-EB0D-411E-99EF-81158C550A0B}" dt="2024-01-26T09:08:52.658" v="235" actId="478"/>
          <ac:spMkLst>
            <pc:docMk/>
            <pc:sldMk cId="3522011212" sldId="549"/>
            <ac:spMk id="6" creationId="{00000000-0000-0000-0000-000000000000}"/>
          </ac:spMkLst>
        </pc:spChg>
        <pc:spChg chg="del">
          <ac:chgData name="Rob Sewell" userId="c802df42025d5e1f" providerId="LiveId" clId="{9B9506E3-EB0D-411E-99EF-81158C550A0B}" dt="2024-01-26T09:07:53.861" v="223" actId="478"/>
          <ac:spMkLst>
            <pc:docMk/>
            <pc:sldMk cId="3522011212" sldId="549"/>
            <ac:spMk id="7" creationId="{00000000-0000-0000-0000-000000000000}"/>
          </ac:spMkLst>
        </pc:spChg>
        <pc:spChg chg="del">
          <ac:chgData name="Rob Sewell" userId="c802df42025d5e1f" providerId="LiveId" clId="{9B9506E3-EB0D-411E-99EF-81158C550A0B}" dt="2024-01-26T09:08:22.165" v="230" actId="478"/>
          <ac:spMkLst>
            <pc:docMk/>
            <pc:sldMk cId="3522011212" sldId="549"/>
            <ac:spMk id="9" creationId="{00000000-0000-0000-0000-000000000000}"/>
          </ac:spMkLst>
        </pc:spChg>
        <pc:spChg chg="del">
          <ac:chgData name="Rob Sewell" userId="c802df42025d5e1f" providerId="LiveId" clId="{9B9506E3-EB0D-411E-99EF-81158C550A0B}" dt="2024-01-26T09:07:58.058" v="225" actId="478"/>
          <ac:spMkLst>
            <pc:docMk/>
            <pc:sldMk cId="3522011212" sldId="549"/>
            <ac:spMk id="11" creationId="{00000000-0000-0000-0000-000000000000}"/>
          </ac:spMkLst>
        </pc:spChg>
        <pc:spChg chg="del mod">
          <ac:chgData name="Rob Sewell" userId="c802df42025d5e1f" providerId="LiveId" clId="{9B9506E3-EB0D-411E-99EF-81158C550A0B}" dt="2024-01-26T09:08:12.358" v="228" actId="478"/>
          <ac:spMkLst>
            <pc:docMk/>
            <pc:sldMk cId="3522011212" sldId="549"/>
            <ac:spMk id="13" creationId="{00000000-0000-0000-0000-000000000000}"/>
          </ac:spMkLst>
        </pc:spChg>
        <pc:spChg chg="del">
          <ac:chgData name="Rob Sewell" userId="c802df42025d5e1f" providerId="LiveId" clId="{9B9506E3-EB0D-411E-99EF-81158C550A0B}" dt="2024-01-26T09:08:07.325" v="226" actId="478"/>
          <ac:spMkLst>
            <pc:docMk/>
            <pc:sldMk cId="3522011212" sldId="549"/>
            <ac:spMk id="14" creationId="{00000000-0000-0000-0000-000000000000}"/>
          </ac:spMkLst>
        </pc:spChg>
        <pc:spChg chg="del">
          <ac:chgData name="Rob Sewell" userId="c802df42025d5e1f" providerId="LiveId" clId="{9B9506E3-EB0D-411E-99EF-81158C550A0B}" dt="2024-01-26T09:08:19.430" v="229" actId="478"/>
          <ac:spMkLst>
            <pc:docMk/>
            <pc:sldMk cId="3522011212" sldId="549"/>
            <ac:spMk id="16" creationId="{42260B9C-6D40-8E76-5A0D-E58EF74C2DB7}"/>
          </ac:spMkLst>
        </pc:spChg>
        <pc:picChg chg="del">
          <ac:chgData name="Rob Sewell" userId="c802df42025d5e1f" providerId="LiveId" clId="{9B9506E3-EB0D-411E-99EF-81158C550A0B}" dt="2024-01-26T09:08:55.895" v="237" actId="478"/>
          <ac:picMkLst>
            <pc:docMk/>
            <pc:sldMk cId="3522011212" sldId="549"/>
            <ac:picMk id="4" creationId="{00000000-0000-0000-0000-000000000000}"/>
          </ac:picMkLst>
        </pc:picChg>
        <pc:picChg chg="del">
          <ac:chgData name="Rob Sewell" userId="c802df42025d5e1f" providerId="LiveId" clId="{9B9506E3-EB0D-411E-99EF-81158C550A0B}" dt="2024-01-26T09:07:51.851" v="222" actId="478"/>
          <ac:picMkLst>
            <pc:docMk/>
            <pc:sldMk cId="3522011212" sldId="549"/>
            <ac:picMk id="8" creationId="{00000000-0000-0000-0000-000000000000}"/>
          </ac:picMkLst>
        </pc:picChg>
        <pc:picChg chg="del">
          <ac:chgData name="Rob Sewell" userId="c802df42025d5e1f" providerId="LiveId" clId="{9B9506E3-EB0D-411E-99EF-81158C550A0B}" dt="2024-01-26T09:07:56.147" v="224" actId="478"/>
          <ac:picMkLst>
            <pc:docMk/>
            <pc:sldMk cId="3522011212" sldId="549"/>
            <ac:picMk id="15" creationId="{0385E51A-5B98-43B8-A3C3-3A349BA2FAEE}"/>
          </ac:picMkLst>
        </pc:picChg>
        <pc:picChg chg="del">
          <ac:chgData name="Rob Sewell" userId="c802df42025d5e1f" providerId="LiveId" clId="{9B9506E3-EB0D-411E-99EF-81158C550A0B}" dt="2024-01-26T09:07:49.387" v="221" actId="478"/>
          <ac:picMkLst>
            <pc:docMk/>
            <pc:sldMk cId="3522011212" sldId="549"/>
            <ac:picMk id="17" creationId="{B20FEA79-8C69-4C29-B293-29BB7FD82F77}"/>
          </ac:picMkLst>
        </pc:picChg>
        <pc:picChg chg="del">
          <ac:chgData name="Rob Sewell" userId="c802df42025d5e1f" providerId="LiveId" clId="{9B9506E3-EB0D-411E-99EF-81158C550A0B}" dt="2024-01-26T09:08:54.125" v="236" actId="478"/>
          <ac:picMkLst>
            <pc:docMk/>
            <pc:sldMk cId="3522011212" sldId="549"/>
            <ac:picMk id="19" creationId="{C85C92E1-4C3D-FC76-8F52-5918F86C9271}"/>
          </ac:picMkLst>
        </pc:picChg>
      </pc:sldChg>
      <pc:sldChg chg="delSp add mod modTransition">
        <pc:chgData name="Rob Sewell" userId="c802df42025d5e1f" providerId="LiveId" clId="{9B9506E3-EB0D-411E-99EF-81158C550A0B}" dt="2024-01-26T09:09:05.965" v="239"/>
        <pc:sldMkLst>
          <pc:docMk/>
          <pc:sldMk cId="239295394" sldId="550"/>
        </pc:sldMkLst>
        <pc:spChg chg="del">
          <ac:chgData name="Rob Sewell" userId="c802df42025d5e1f" providerId="LiveId" clId="{9B9506E3-EB0D-411E-99EF-81158C550A0B}" dt="2024-01-26T09:07:38.149" v="218" actId="478"/>
          <ac:spMkLst>
            <pc:docMk/>
            <pc:sldMk cId="239295394" sldId="550"/>
            <ac:spMk id="11" creationId="{00000000-0000-0000-0000-000000000000}"/>
          </ac:spMkLst>
        </pc:spChg>
        <pc:spChg chg="del">
          <ac:chgData name="Rob Sewell" userId="c802df42025d5e1f" providerId="LiveId" clId="{9B9506E3-EB0D-411E-99EF-81158C550A0B}" dt="2024-01-26T09:07:40.809" v="219" actId="478"/>
          <ac:spMkLst>
            <pc:docMk/>
            <pc:sldMk cId="239295394" sldId="550"/>
            <ac:spMk id="13" creationId="{00000000-0000-0000-0000-000000000000}"/>
          </ac:spMkLst>
        </pc:spChg>
        <pc:spChg chg="del">
          <ac:chgData name="Rob Sewell" userId="c802df42025d5e1f" providerId="LiveId" clId="{9B9506E3-EB0D-411E-99EF-81158C550A0B}" dt="2024-01-26T09:07:44.766" v="220" actId="478"/>
          <ac:spMkLst>
            <pc:docMk/>
            <pc:sldMk cId="239295394" sldId="550"/>
            <ac:spMk id="14" creationId="{00000000-0000-0000-0000-000000000000}"/>
          </ac:spMkLst>
        </pc:spChg>
        <pc:picChg chg="del">
          <ac:chgData name="Rob Sewell" userId="c802df42025d5e1f" providerId="LiveId" clId="{9B9506E3-EB0D-411E-99EF-81158C550A0B}" dt="2024-01-26T09:07:36.161" v="217" actId="478"/>
          <ac:picMkLst>
            <pc:docMk/>
            <pc:sldMk cId="239295394" sldId="550"/>
            <ac:picMk id="15" creationId="{0385E51A-5B98-43B8-A3C3-3A349BA2FAEE}"/>
          </ac:picMkLst>
        </pc:picChg>
      </pc:sldChg>
      <pc:sldChg chg="add modTransition">
        <pc:chgData name="Rob Sewell" userId="c802df42025d5e1f" providerId="LiveId" clId="{9B9506E3-EB0D-411E-99EF-81158C550A0B}" dt="2024-01-26T09:09:05.965" v="239"/>
        <pc:sldMkLst>
          <pc:docMk/>
          <pc:sldMk cId="122689023" sldId="551"/>
        </pc:sldMkLst>
      </pc:sldChg>
      <pc:sldChg chg="add modTransition">
        <pc:chgData name="Rob Sewell" userId="c802df42025d5e1f" providerId="LiveId" clId="{9B9506E3-EB0D-411E-99EF-81158C550A0B}" dt="2024-01-26T09:09:05.965" v="239"/>
        <pc:sldMkLst>
          <pc:docMk/>
          <pc:sldMk cId="3977828006" sldId="55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840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02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02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28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02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65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 panose="020F0502020204030204"/>
                <a:cs typeface="Calibri" panose="020F0502020204030204"/>
              </a:rPr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16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36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60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7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Highlight that by default it will run in legacy mode to not break current processes &amp; scripts</a:t>
            </a:r>
            <a:br>
              <a:rPr lang="en-US">
                <a:cs typeface="Calibri"/>
              </a:rPr>
            </a:b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R</a:t>
            </a:r>
          </a:p>
          <a:p>
            <a:endParaRPr lang="en-US" sz="1200">
              <a:solidFill>
                <a:srgbClr val="000000"/>
              </a:solidFill>
              <a:latin typeface="Calibri" pitchFamily="34" charset="0"/>
              <a:ea typeface="Calibri" pitchFamily="34" charset="-122"/>
              <a:cs typeface="Calibri" pitchFamily="34" charset="-12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 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a demo in a dev container? – ALL of us on Robs Machine </a:t>
            </a:r>
            <a:br>
              <a:rPr lang="en-US">
                <a:cs typeface="+mn-lt"/>
              </a:rPr>
            </a:br>
            <a:br>
              <a:rPr lang="en-US">
                <a:cs typeface="+mn-lt"/>
              </a:rPr>
            </a:br>
            <a:r>
              <a:rPr lang="en-US"/>
              <a:t>Demo cool stuff and the PBI</a:t>
            </a:r>
          </a:p>
          <a:p>
            <a:endParaRPr lang="en-US"/>
          </a:p>
          <a:p>
            <a:r>
              <a:rPr lang="en-US"/>
              <a:t>- </a:t>
            </a:r>
          </a:p>
          <a:p>
            <a:r>
              <a:rPr lang="en-US"/>
              <a:t>- </a:t>
            </a:r>
            <a:endParaRPr lang="en-US">
              <a:cs typeface="Calibri"/>
            </a:endParaRPr>
          </a:p>
          <a:p>
            <a:r>
              <a:rPr lang="en-US"/>
              <a:t>- </a:t>
            </a:r>
            <a:endParaRPr lang="en-US">
              <a:cs typeface="Calibri"/>
            </a:endParaRPr>
          </a:p>
          <a:p>
            <a:r>
              <a:rPr lang="en-US"/>
              <a:t>-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676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73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55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34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02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29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20301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image" Target="../media/image38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27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34.svg"/><Relationship Id="rId5" Type="http://schemas.openxmlformats.org/officeDocument/2006/relationships/image" Target="../media/image24.png"/><Relationship Id="rId15" Type="http://schemas.openxmlformats.org/officeDocument/2006/relationships/image" Target="../media/image25.svg"/><Relationship Id="rId10" Type="http://schemas.openxmlformats.org/officeDocument/2006/relationships/image" Target="../media/image33.png"/><Relationship Id="rId4" Type="http://schemas.openxmlformats.org/officeDocument/2006/relationships/image" Target="../media/image23.svg"/><Relationship Id="rId9" Type="http://schemas.openxmlformats.org/officeDocument/2006/relationships/image" Target="../media/image32.svg"/><Relationship Id="rId1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41.svg"/><Relationship Id="rId5" Type="http://schemas.openxmlformats.org/officeDocument/2006/relationships/image" Target="../media/image24.png"/><Relationship Id="rId15" Type="http://schemas.openxmlformats.org/officeDocument/2006/relationships/image" Target="../media/image42.png"/><Relationship Id="rId10" Type="http://schemas.openxmlformats.org/officeDocument/2006/relationships/image" Target="../media/image40.png"/><Relationship Id="rId4" Type="http://schemas.openxmlformats.org/officeDocument/2006/relationships/image" Target="../media/image23.svg"/><Relationship Id="rId9" Type="http://schemas.openxmlformats.org/officeDocument/2006/relationships/image" Target="../media/image39.svg"/><Relationship Id="rId14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4.svg"/><Relationship Id="rId18" Type="http://schemas.openxmlformats.org/officeDocument/2006/relationships/image" Target="../media/image32.sv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41.svg"/><Relationship Id="rId5" Type="http://schemas.openxmlformats.org/officeDocument/2006/relationships/image" Target="../media/image24.png"/><Relationship Id="rId15" Type="http://schemas.openxmlformats.org/officeDocument/2006/relationships/image" Target="../media/image26.png"/><Relationship Id="rId10" Type="http://schemas.openxmlformats.org/officeDocument/2006/relationships/image" Target="../media/image40.png"/><Relationship Id="rId19" Type="http://schemas.openxmlformats.org/officeDocument/2006/relationships/image" Target="../media/image43.jpeg"/><Relationship Id="rId4" Type="http://schemas.openxmlformats.org/officeDocument/2006/relationships/image" Target="../media/image23.svg"/><Relationship Id="rId9" Type="http://schemas.openxmlformats.org/officeDocument/2006/relationships/image" Target="../media/image39.svg"/><Relationship Id="rId1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80905" y="5301466"/>
            <a:ext cx="11436665" cy="8638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804"/>
              </a:lnSpc>
              <a:buNone/>
            </a:pPr>
            <a:r>
              <a:rPr lang="en-US" sz="67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Introducing dbachecks v3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380905" y="6247939"/>
            <a:ext cx="11436665" cy="2879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68"/>
              </a:lnSpc>
              <a:spcBef>
                <a:spcPts val="604"/>
              </a:spcBef>
              <a:buNone/>
            </a:pPr>
            <a:r>
              <a:rPr lang="en-US" sz="22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Introduction to latest version of dbachecks, a SQL Server configuration validation framework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B2E4C8-420F-F703-25C5-0EE6934D6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100" y="74220"/>
            <a:ext cx="9139800" cy="51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30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0688" y="1228404"/>
            <a:ext cx="4074672" cy="4824536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2800" b="1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800" b="1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the SQL estate for a solution or system – </a:t>
            </a:r>
            <a:r>
              <a:rPr lang="en-US" sz="28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block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769" y="1228404"/>
            <a:ext cx="6583543" cy="49357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D38A1-BA2A-4E6F-9FAD-95B774BE1F4D}"/>
              </a:ext>
            </a:extLst>
          </p:cNvPr>
          <p:cNvSpPr/>
          <p:nvPr/>
        </p:nvSpPr>
        <p:spPr>
          <a:xfrm>
            <a:off x="5007768" y="1285875"/>
            <a:ext cx="6583544" cy="151476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7D0C3A-C2F0-43B7-8EF0-9067E96A1858}"/>
              </a:ext>
            </a:extLst>
          </p:cNvPr>
          <p:cNvSpPr/>
          <p:nvPr/>
        </p:nvSpPr>
        <p:spPr>
          <a:xfrm>
            <a:off x="9232373" y="1285874"/>
            <a:ext cx="904607" cy="4878231"/>
          </a:xfrm>
          <a:prstGeom prst="rect">
            <a:avLst/>
          </a:prstGeom>
          <a:noFill/>
          <a:ln w="730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B67DCE-F381-970A-C2FD-41FD50D45A49}"/>
              </a:ext>
            </a:extLst>
          </p:cNvPr>
          <p:cNvSpPr/>
          <p:nvPr/>
        </p:nvSpPr>
        <p:spPr>
          <a:xfrm>
            <a:off x="5007768" y="2800639"/>
            <a:ext cx="1028702" cy="1649917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3188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Evolution of dbachecks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614" y="3941795"/>
            <a:ext cx="12236565" cy="57136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68065" y="2799081"/>
            <a:ext cx="47613" cy="1190327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0452" y="3894182"/>
            <a:ext cx="142839" cy="142839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1721022" y="2685379"/>
            <a:ext cx="133320" cy="133317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27" name="Object 26"/>
          <p:cNvSpPr/>
          <p:nvPr/>
        </p:nvSpPr>
        <p:spPr>
          <a:xfrm>
            <a:off x="1949597" y="2633480"/>
            <a:ext cx="179120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2016</a:t>
            </a:r>
            <a:endParaRPr lang="en-US"/>
          </a:p>
        </p:txBody>
      </p:sp>
      <p:sp>
        <p:nvSpPr>
          <p:cNvPr id="28" name="Object 27"/>
          <p:cNvSpPr/>
          <p:nvPr/>
        </p:nvSpPr>
        <p:spPr>
          <a:xfrm>
            <a:off x="1949597" y="2975628"/>
            <a:ext cx="1791205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12"/>
              </a:lnSpc>
              <a:spcBef>
                <a:spcPts val="863"/>
              </a:spcBef>
            </a:pP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Initially, Rob created </a:t>
            </a: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dbareports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to validate and report on SQL estates</a:t>
            </a:r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Evolution of dbachecks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614" y="3941795"/>
            <a:ext cx="12236565" cy="57136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68065" y="2799081"/>
            <a:ext cx="47613" cy="1190327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0452" y="3894182"/>
            <a:ext cx="142839" cy="142839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1721022" y="2685379"/>
            <a:ext cx="133320" cy="133317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27" name="Object 26"/>
          <p:cNvSpPr/>
          <p:nvPr/>
        </p:nvSpPr>
        <p:spPr>
          <a:xfrm>
            <a:off x="1949597" y="2633480"/>
            <a:ext cx="179120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2016</a:t>
            </a:r>
            <a:endParaRPr lang="en-US"/>
          </a:p>
        </p:txBody>
      </p:sp>
      <p:sp>
        <p:nvSpPr>
          <p:cNvPr id="28" name="Object 27"/>
          <p:cNvSpPr/>
          <p:nvPr/>
        </p:nvSpPr>
        <p:spPr>
          <a:xfrm>
            <a:off x="1949598" y="2975628"/>
            <a:ext cx="188359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12"/>
              </a:lnSpc>
              <a:spcBef>
                <a:spcPts val="863"/>
              </a:spcBef>
            </a:pP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Initially, Rob created </a:t>
            </a: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dbareports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to validate and report on SQL estates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076EA-DE6C-D0D3-E1F1-D62EA8243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0350" y="853319"/>
            <a:ext cx="5323694" cy="5713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3ABA0B-1222-B48F-6104-C81F8666DBCB}"/>
              </a:ext>
            </a:extLst>
          </p:cNvPr>
          <p:cNvSpPr txBox="1"/>
          <p:nvPr/>
        </p:nvSpPr>
        <p:spPr>
          <a:xfrm>
            <a:off x="4426957" y="4203880"/>
            <a:ext cx="2635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>
                <a:highlight>
                  <a:srgbClr val="FFFF00"/>
                </a:highlight>
              </a:rPr>
              <a:t>IT WAS SUPER COOL !!</a:t>
            </a:r>
          </a:p>
        </p:txBody>
      </p:sp>
    </p:spTree>
    <p:extLst>
      <p:ext uri="{BB962C8B-B14F-4D97-AF65-F5344CB8AC3E}">
        <p14:creationId xmlns:p14="http://schemas.microsoft.com/office/powerpoint/2010/main" val="2100762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Evolution of dbachecks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614" y="3941795"/>
            <a:ext cx="12236565" cy="5713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5845" y="3941795"/>
            <a:ext cx="47613" cy="1190327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08228" y="3894182"/>
            <a:ext cx="142839" cy="142839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31204" y="3941795"/>
            <a:ext cx="47613" cy="1190327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83596" y="3894182"/>
            <a:ext cx="142839" cy="142839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8984" y="2799081"/>
            <a:ext cx="47613" cy="1190327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71366" y="3894182"/>
            <a:ext cx="142839" cy="142839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68065" y="2799081"/>
            <a:ext cx="47613" cy="1190327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20452" y="3894182"/>
            <a:ext cx="142839" cy="142839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3508697" y="5104124"/>
            <a:ext cx="133320" cy="133317"/>
          </a:xfrm>
          <a:prstGeom prst="ellipse">
            <a:avLst/>
          </a:prstGeom>
          <a:solidFill>
            <a:srgbClr val="ED7D31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Object 14"/>
          <p:cNvSpPr/>
          <p:nvPr/>
        </p:nvSpPr>
        <p:spPr>
          <a:xfrm>
            <a:off x="3737310" y="5052225"/>
            <a:ext cx="190642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2018</a:t>
            </a:r>
            <a:endParaRPr lang="en-US"/>
          </a:p>
        </p:txBody>
      </p:sp>
      <p:sp>
        <p:nvSpPr>
          <p:cNvPr id="16" name="Object 15"/>
          <p:cNvSpPr/>
          <p:nvPr/>
        </p:nvSpPr>
        <p:spPr>
          <a:xfrm>
            <a:off x="3737310" y="5394373"/>
            <a:ext cx="190642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v1 released at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SQLBits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enabling configurable Pester checks using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dbatools</a:t>
            </a:r>
            <a:endParaRPr lang="en-US"/>
          </a:p>
        </p:txBody>
      </p:sp>
      <p:sp>
        <p:nvSpPr>
          <p:cNvPr id="20" name="Object 19"/>
          <p:cNvSpPr/>
          <p:nvPr/>
        </p:nvSpPr>
        <p:spPr>
          <a:xfrm>
            <a:off x="7084161" y="5104124"/>
            <a:ext cx="133314" cy="133317"/>
          </a:xfrm>
          <a:prstGeom prst="ellipse">
            <a:avLst/>
          </a:prstGeom>
          <a:solidFill>
            <a:srgbClr val="FFC000"/>
          </a:solidFill>
        </p:spPr>
        <p:txBody>
          <a:bodyPr/>
          <a:lstStyle/>
          <a:p>
            <a:endParaRPr lang="en-GB"/>
          </a:p>
        </p:txBody>
      </p:sp>
      <p:sp>
        <p:nvSpPr>
          <p:cNvPr id="21" name="Object 20"/>
          <p:cNvSpPr/>
          <p:nvPr/>
        </p:nvSpPr>
        <p:spPr>
          <a:xfrm>
            <a:off x="7312736" y="5052225"/>
            <a:ext cx="194832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2020</a:t>
            </a:r>
            <a:endParaRPr lang="en-US"/>
          </a:p>
        </p:txBody>
      </p:sp>
      <p:sp>
        <p:nvSpPr>
          <p:cNvPr id="22" name="Object 21"/>
          <p:cNvSpPr/>
          <p:nvPr/>
        </p:nvSpPr>
        <p:spPr>
          <a:xfrm>
            <a:off x="7312736" y="5394373"/>
            <a:ext cx="194832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 v2 added more validation checks and improved documentation.</a:t>
            </a:r>
            <a:endParaRPr lang="en-US"/>
          </a:p>
        </p:txBody>
      </p:sp>
      <p:sp>
        <p:nvSpPr>
          <p:cNvPr id="23" name="Object 22"/>
          <p:cNvSpPr/>
          <p:nvPr/>
        </p:nvSpPr>
        <p:spPr>
          <a:xfrm>
            <a:off x="8871845" y="2685379"/>
            <a:ext cx="133314" cy="133317"/>
          </a:xfrm>
          <a:prstGeom prst="ellipse">
            <a:avLst/>
          </a:prstGeom>
          <a:solidFill>
            <a:srgbClr val="5B9BD5"/>
          </a:solidFill>
        </p:spPr>
        <p:txBody>
          <a:bodyPr/>
          <a:lstStyle/>
          <a:p>
            <a:endParaRPr lang="en-GB"/>
          </a:p>
        </p:txBody>
      </p:sp>
      <p:sp>
        <p:nvSpPr>
          <p:cNvPr id="24" name="Object 23"/>
          <p:cNvSpPr/>
          <p:nvPr/>
        </p:nvSpPr>
        <p:spPr>
          <a:xfrm>
            <a:off x="9100449" y="2633480"/>
            <a:ext cx="192737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2022</a:t>
            </a:r>
            <a:endParaRPr lang="en-US"/>
          </a:p>
        </p:txBody>
      </p:sp>
      <p:sp>
        <p:nvSpPr>
          <p:cNvPr id="25" name="Object 24"/>
          <p:cNvSpPr/>
          <p:nvPr/>
        </p:nvSpPr>
        <p:spPr>
          <a:xfrm>
            <a:off x="9100449" y="2975628"/>
            <a:ext cx="192737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 v3 redesigned framework and modularized checks.</a:t>
            </a:r>
            <a:endParaRPr lang="en-US"/>
          </a:p>
        </p:txBody>
      </p:sp>
      <p:sp>
        <p:nvSpPr>
          <p:cNvPr id="26" name="Object 25"/>
          <p:cNvSpPr/>
          <p:nvPr/>
        </p:nvSpPr>
        <p:spPr>
          <a:xfrm>
            <a:off x="1721022" y="2685379"/>
            <a:ext cx="133320" cy="133317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27" name="Object 26"/>
          <p:cNvSpPr/>
          <p:nvPr/>
        </p:nvSpPr>
        <p:spPr>
          <a:xfrm>
            <a:off x="1949597" y="2633480"/>
            <a:ext cx="179120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2016</a:t>
            </a:r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3146017-FE4C-6A32-DB28-294ACF054DF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65522" y="962688"/>
            <a:ext cx="5270709" cy="5681046"/>
          </a:xfrm>
          <a:prstGeom prst="rect">
            <a:avLst/>
          </a:prstGeom>
        </p:spPr>
      </p:pic>
      <p:sp>
        <p:nvSpPr>
          <p:cNvPr id="6" name="Object 27">
            <a:extLst>
              <a:ext uri="{FF2B5EF4-FFF2-40B4-BE49-F238E27FC236}">
                <a16:creationId xmlns:a16="http://schemas.microsoft.com/office/drawing/2014/main" id="{A4487B6B-1555-95E4-8995-E71606A0E21E}"/>
              </a:ext>
            </a:extLst>
          </p:cNvPr>
          <p:cNvSpPr/>
          <p:nvPr/>
        </p:nvSpPr>
        <p:spPr>
          <a:xfrm>
            <a:off x="1949598" y="2975628"/>
            <a:ext cx="188359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12"/>
              </a:lnSpc>
              <a:spcBef>
                <a:spcPts val="863"/>
              </a:spcBef>
            </a:pP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Initially, Rob created </a:t>
            </a: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dbareports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to validate and report on SQL estates</a:t>
            </a: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324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Evolution of dbachecks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614" y="3941795"/>
            <a:ext cx="12236565" cy="5713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5845" y="3941795"/>
            <a:ext cx="47613" cy="1190327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08228" y="3894182"/>
            <a:ext cx="142839" cy="142839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3530" y="2799081"/>
            <a:ext cx="47613" cy="1190327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95912" y="3894182"/>
            <a:ext cx="142839" cy="142839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68065" y="2799081"/>
            <a:ext cx="47613" cy="1190327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20452" y="3894182"/>
            <a:ext cx="142839" cy="142839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3508697" y="5104124"/>
            <a:ext cx="133320" cy="133317"/>
          </a:xfrm>
          <a:prstGeom prst="ellipse">
            <a:avLst/>
          </a:prstGeom>
          <a:solidFill>
            <a:srgbClr val="ED7D31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Object 14"/>
          <p:cNvSpPr/>
          <p:nvPr/>
        </p:nvSpPr>
        <p:spPr>
          <a:xfrm>
            <a:off x="3737310" y="5052225"/>
            <a:ext cx="190642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2018</a:t>
            </a:r>
            <a:endParaRPr lang="en-US"/>
          </a:p>
        </p:txBody>
      </p:sp>
      <p:sp>
        <p:nvSpPr>
          <p:cNvPr id="17" name="Object 16"/>
          <p:cNvSpPr/>
          <p:nvPr/>
        </p:nvSpPr>
        <p:spPr>
          <a:xfrm>
            <a:off x="5296477" y="2685379"/>
            <a:ext cx="133320" cy="133317"/>
          </a:xfrm>
          <a:prstGeom prst="ellipse">
            <a:avLst/>
          </a:prstGeom>
          <a:solidFill>
            <a:srgbClr val="A5A5A5"/>
          </a:solidFill>
        </p:spPr>
        <p:txBody>
          <a:bodyPr/>
          <a:lstStyle/>
          <a:p>
            <a:endParaRPr lang="en-GB"/>
          </a:p>
        </p:txBody>
      </p:sp>
      <p:sp>
        <p:nvSpPr>
          <p:cNvPr id="18" name="Object 17"/>
          <p:cNvSpPr/>
          <p:nvPr/>
        </p:nvSpPr>
        <p:spPr>
          <a:xfrm>
            <a:off x="5525023" y="2633480"/>
            <a:ext cx="1843579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2020</a:t>
            </a:r>
            <a:endParaRPr lang="en-US"/>
          </a:p>
        </p:txBody>
      </p:sp>
      <p:sp>
        <p:nvSpPr>
          <p:cNvPr id="19" name="Object 18"/>
          <p:cNvSpPr/>
          <p:nvPr/>
        </p:nvSpPr>
        <p:spPr>
          <a:xfrm>
            <a:off x="5525023" y="2975628"/>
            <a:ext cx="1843579" cy="959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v2 released enabling conversion of results into PowerShell Objects and database loading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26" name="Object 25"/>
          <p:cNvSpPr/>
          <p:nvPr/>
        </p:nvSpPr>
        <p:spPr>
          <a:xfrm>
            <a:off x="1721022" y="2685379"/>
            <a:ext cx="133320" cy="133317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27" name="Object 26"/>
          <p:cNvSpPr/>
          <p:nvPr/>
        </p:nvSpPr>
        <p:spPr>
          <a:xfrm>
            <a:off x="1949597" y="2633480"/>
            <a:ext cx="179120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2016</a:t>
            </a:r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A3BF2CC-269D-732C-EB93-B0A84D5144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7970" y="1301345"/>
            <a:ext cx="4550982" cy="5177655"/>
          </a:xfrm>
          <a:prstGeom prst="rect">
            <a:avLst/>
          </a:prstGeom>
        </p:spPr>
      </p:pic>
      <p:sp>
        <p:nvSpPr>
          <p:cNvPr id="9" name="Object 27">
            <a:extLst>
              <a:ext uri="{FF2B5EF4-FFF2-40B4-BE49-F238E27FC236}">
                <a16:creationId xmlns:a16="http://schemas.microsoft.com/office/drawing/2014/main" id="{E734D768-E214-DB51-7B06-BF17184FDD22}"/>
              </a:ext>
            </a:extLst>
          </p:cNvPr>
          <p:cNvSpPr/>
          <p:nvPr/>
        </p:nvSpPr>
        <p:spPr>
          <a:xfrm>
            <a:off x="1949598" y="2975628"/>
            <a:ext cx="188359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12"/>
              </a:lnSpc>
              <a:spcBef>
                <a:spcPts val="863"/>
              </a:spcBef>
            </a:pP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Initially, Rob created </a:t>
            </a: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dbareports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to validate and report on SQL estates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0" name="Object 15">
            <a:extLst>
              <a:ext uri="{FF2B5EF4-FFF2-40B4-BE49-F238E27FC236}">
                <a16:creationId xmlns:a16="http://schemas.microsoft.com/office/drawing/2014/main" id="{9A7E86D4-1C9C-84E0-33B4-61DA8547E11D}"/>
              </a:ext>
            </a:extLst>
          </p:cNvPr>
          <p:cNvSpPr/>
          <p:nvPr/>
        </p:nvSpPr>
        <p:spPr>
          <a:xfrm>
            <a:off x="3737310" y="5394373"/>
            <a:ext cx="190642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v1 released at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SQLBits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enabling configurable Pester checks using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dbatools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5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Evolution of dbachecks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614" y="3941795"/>
            <a:ext cx="12236565" cy="5713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5845" y="3941795"/>
            <a:ext cx="47613" cy="1190327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08228" y="3894182"/>
            <a:ext cx="142839" cy="142839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3530" y="2799081"/>
            <a:ext cx="47613" cy="1190327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95912" y="3894182"/>
            <a:ext cx="142839" cy="142839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3596" y="3894182"/>
            <a:ext cx="142839" cy="142839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68065" y="2799081"/>
            <a:ext cx="47613" cy="1190327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20452" y="3894182"/>
            <a:ext cx="142839" cy="142839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3508697" y="5104124"/>
            <a:ext cx="133320" cy="133317"/>
          </a:xfrm>
          <a:prstGeom prst="ellipse">
            <a:avLst/>
          </a:prstGeom>
          <a:solidFill>
            <a:srgbClr val="ED7D31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Object 14"/>
          <p:cNvSpPr/>
          <p:nvPr/>
        </p:nvSpPr>
        <p:spPr>
          <a:xfrm>
            <a:off x="3737310" y="5052225"/>
            <a:ext cx="190642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2018</a:t>
            </a:r>
            <a:endParaRPr lang="en-US"/>
          </a:p>
        </p:txBody>
      </p:sp>
      <p:sp>
        <p:nvSpPr>
          <p:cNvPr id="17" name="Object 16"/>
          <p:cNvSpPr/>
          <p:nvPr/>
        </p:nvSpPr>
        <p:spPr>
          <a:xfrm>
            <a:off x="5296477" y="2685379"/>
            <a:ext cx="133320" cy="133317"/>
          </a:xfrm>
          <a:prstGeom prst="ellipse">
            <a:avLst/>
          </a:prstGeom>
          <a:solidFill>
            <a:srgbClr val="A5A5A5"/>
          </a:solidFill>
        </p:spPr>
        <p:txBody>
          <a:bodyPr/>
          <a:lstStyle/>
          <a:p>
            <a:endParaRPr lang="en-GB"/>
          </a:p>
        </p:txBody>
      </p:sp>
      <p:sp>
        <p:nvSpPr>
          <p:cNvPr id="18" name="Object 17"/>
          <p:cNvSpPr/>
          <p:nvPr/>
        </p:nvSpPr>
        <p:spPr>
          <a:xfrm>
            <a:off x="5525023" y="2633480"/>
            <a:ext cx="1843579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2020</a:t>
            </a:r>
            <a:endParaRPr lang="en-US"/>
          </a:p>
        </p:txBody>
      </p:sp>
      <p:sp>
        <p:nvSpPr>
          <p:cNvPr id="19" name="Object 18"/>
          <p:cNvSpPr/>
          <p:nvPr/>
        </p:nvSpPr>
        <p:spPr>
          <a:xfrm>
            <a:off x="5525023" y="2975628"/>
            <a:ext cx="1843579" cy="959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v2 released enabling conversion of results into PowerShell Objects and database loading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26" name="Object 25"/>
          <p:cNvSpPr/>
          <p:nvPr/>
        </p:nvSpPr>
        <p:spPr>
          <a:xfrm>
            <a:off x="1721022" y="2685379"/>
            <a:ext cx="133320" cy="133317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27" name="Object 26"/>
          <p:cNvSpPr/>
          <p:nvPr/>
        </p:nvSpPr>
        <p:spPr>
          <a:xfrm>
            <a:off x="1949597" y="2633480"/>
            <a:ext cx="179120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2016</a:t>
            </a:r>
            <a:endParaRPr lang="en-US"/>
          </a:p>
        </p:txBody>
      </p:sp>
      <p:pic>
        <p:nvPicPr>
          <p:cNvPr id="8" name="Object 9" descr="preencoded.png">
            <a:extLst>
              <a:ext uri="{FF2B5EF4-FFF2-40B4-BE49-F238E27FC236}">
                <a16:creationId xmlns:a16="http://schemas.microsoft.com/office/drawing/2014/main" id="{4E97EFBA-0FCF-5BBF-4E77-0DA24FE4A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46502" y="4029138"/>
            <a:ext cx="47613" cy="1190327"/>
          </a:xfrm>
          <a:prstGeom prst="rect">
            <a:avLst/>
          </a:prstGeom>
        </p:spPr>
      </p:pic>
      <p:pic>
        <p:nvPicPr>
          <p:cNvPr id="20" name="Object 7" descr="preencoded.png">
            <a:extLst>
              <a:ext uri="{FF2B5EF4-FFF2-40B4-BE49-F238E27FC236}">
                <a16:creationId xmlns:a16="http://schemas.microsoft.com/office/drawing/2014/main" id="{3481CCF6-3110-5FB7-D05A-601C57462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31204" y="3941795"/>
            <a:ext cx="47613" cy="1190327"/>
          </a:xfrm>
          <a:prstGeom prst="rect">
            <a:avLst/>
          </a:prstGeom>
        </p:spPr>
      </p:pic>
      <p:pic>
        <p:nvPicPr>
          <p:cNvPr id="21" name="Object 7" descr="preencoded.png">
            <a:extLst>
              <a:ext uri="{FF2B5EF4-FFF2-40B4-BE49-F238E27FC236}">
                <a16:creationId xmlns:a16="http://schemas.microsoft.com/office/drawing/2014/main" id="{25BAE677-EFD7-3E6F-1E1E-4500E27D8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31204" y="3941795"/>
            <a:ext cx="47613" cy="1190327"/>
          </a:xfrm>
          <a:prstGeom prst="rect">
            <a:avLst/>
          </a:prstGeom>
        </p:spPr>
      </p:pic>
      <p:sp>
        <p:nvSpPr>
          <p:cNvPr id="22" name="Object 19">
            <a:extLst>
              <a:ext uri="{FF2B5EF4-FFF2-40B4-BE49-F238E27FC236}">
                <a16:creationId xmlns:a16="http://schemas.microsoft.com/office/drawing/2014/main" id="{4E41DF47-4400-C285-2D38-D092121375F7}"/>
              </a:ext>
            </a:extLst>
          </p:cNvPr>
          <p:cNvSpPr/>
          <p:nvPr/>
        </p:nvSpPr>
        <p:spPr>
          <a:xfrm>
            <a:off x="7084161" y="5104124"/>
            <a:ext cx="133314" cy="133317"/>
          </a:xfrm>
          <a:prstGeom prst="ellipse">
            <a:avLst/>
          </a:prstGeom>
          <a:solidFill>
            <a:srgbClr val="FFC000"/>
          </a:solidFill>
        </p:spPr>
        <p:txBody>
          <a:bodyPr/>
          <a:lstStyle/>
          <a:p>
            <a:endParaRPr lang="en-GB"/>
          </a:p>
        </p:txBody>
      </p:sp>
      <p:sp>
        <p:nvSpPr>
          <p:cNvPr id="29" name="Object 20">
            <a:extLst>
              <a:ext uri="{FF2B5EF4-FFF2-40B4-BE49-F238E27FC236}">
                <a16:creationId xmlns:a16="http://schemas.microsoft.com/office/drawing/2014/main" id="{79B96C01-FA78-8444-7AC0-7028DAA71A16}"/>
              </a:ext>
            </a:extLst>
          </p:cNvPr>
          <p:cNvSpPr/>
          <p:nvPr/>
        </p:nvSpPr>
        <p:spPr>
          <a:xfrm>
            <a:off x="7312736" y="5052225"/>
            <a:ext cx="194832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2023</a:t>
            </a:r>
            <a:endParaRPr lang="en-US"/>
          </a:p>
        </p:txBody>
      </p:sp>
      <p:sp>
        <p:nvSpPr>
          <p:cNvPr id="30" name="Object 21">
            <a:extLst>
              <a:ext uri="{FF2B5EF4-FFF2-40B4-BE49-F238E27FC236}">
                <a16:creationId xmlns:a16="http://schemas.microsoft.com/office/drawing/2014/main" id="{53E91FD6-DEA6-4E6D-21B0-2DD4DB90CA4B}"/>
              </a:ext>
            </a:extLst>
          </p:cNvPr>
          <p:cNvSpPr/>
          <p:nvPr/>
        </p:nvSpPr>
        <p:spPr>
          <a:xfrm>
            <a:off x="7312736" y="5394373"/>
            <a:ext cx="194832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v3 released. Performance improvements and Pester v5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1026" name="Picture 2" descr="people jumping on shore front of golden hour">
            <a:extLst>
              <a:ext uri="{FF2B5EF4-FFF2-40B4-BE49-F238E27FC236}">
                <a16:creationId xmlns:a16="http://schemas.microsoft.com/office/drawing/2014/main" id="{F2916B7B-0C1D-5F17-CF13-FBF10F8C9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289" y="1027024"/>
            <a:ext cx="4605711" cy="307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27">
            <a:extLst>
              <a:ext uri="{FF2B5EF4-FFF2-40B4-BE49-F238E27FC236}">
                <a16:creationId xmlns:a16="http://schemas.microsoft.com/office/drawing/2014/main" id="{DFD4C439-94DE-D3AB-C0B9-E12DCE6C1915}"/>
              </a:ext>
            </a:extLst>
          </p:cNvPr>
          <p:cNvSpPr/>
          <p:nvPr/>
        </p:nvSpPr>
        <p:spPr>
          <a:xfrm>
            <a:off x="1949598" y="2975628"/>
            <a:ext cx="188359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12"/>
              </a:lnSpc>
              <a:spcBef>
                <a:spcPts val="863"/>
              </a:spcBef>
            </a:pP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Initially, Rob created </a:t>
            </a: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dbareports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to validate and report on SQL estates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4648AE5C-5766-FA59-FD2D-807BB22AFD4E}"/>
              </a:ext>
            </a:extLst>
          </p:cNvPr>
          <p:cNvSpPr/>
          <p:nvPr/>
        </p:nvSpPr>
        <p:spPr>
          <a:xfrm>
            <a:off x="3737310" y="5394373"/>
            <a:ext cx="190642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v1 released at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SQLBits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enabling configurable Pester checks using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dbatools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39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73890E-0BAF-53AB-F529-F51A1EDFC90D}"/>
              </a:ext>
            </a:extLst>
          </p:cNvPr>
          <p:cNvSpPr/>
          <p:nvPr/>
        </p:nvSpPr>
        <p:spPr>
          <a:xfrm>
            <a:off x="-14378" y="0"/>
            <a:ext cx="12206378" cy="10926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</a:pPr>
            <a:r>
              <a:rPr lang="en-US" sz="375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Some of our top </a:t>
            </a:r>
            <a:r>
              <a:rPr lang="en-US" sz="375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dbachecks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952262" y="2263146"/>
            <a:ext cx="5446938" cy="3355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570" indent="-242570" algn="l">
              <a:lnSpc>
                <a:spcPts val="2722"/>
              </a:lnSpc>
              <a:buSzPct val="100000"/>
              <a:buChar char="•"/>
            </a:pPr>
            <a:r>
              <a:rPr lang="en-US" sz="27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Instance Connectivity</a:t>
            </a:r>
            <a:endParaRPr lang="en-US"/>
          </a:p>
          <a:p>
            <a:pPr lvl="1">
              <a:lnSpc>
                <a:spcPts val="1738"/>
              </a:lnSpc>
              <a:spcBef>
                <a:spcPts val="665"/>
              </a:spcBef>
            </a:pPr>
            <a:r>
              <a:rPr lang="en-US" sz="1700">
                <a:solidFill>
                  <a:srgbClr val="44546A"/>
                </a:solidFill>
                <a:latin typeface="Calibri"/>
                <a:ea typeface="Calibri"/>
                <a:cs typeface="Calibri"/>
              </a:rPr>
              <a:t>Check if the instance is connectable, pingable and using the expected authentication method.</a:t>
            </a:r>
            <a:endParaRPr lang="en-US">
              <a:solidFill>
                <a:srgbClr val="000000"/>
              </a:solidFill>
              <a:latin typeface="Arial"/>
              <a:ea typeface="Calibri"/>
              <a:cs typeface="Arial"/>
            </a:endParaRPr>
          </a:p>
          <a:p>
            <a:pPr lvl="1">
              <a:lnSpc>
                <a:spcPts val="1738"/>
              </a:lnSpc>
              <a:spcBef>
                <a:spcPts val="665"/>
              </a:spcBef>
            </a:pPr>
            <a:endParaRPr lang="en-US" sz="27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28600" lvl="1" indent="-228600">
              <a:lnSpc>
                <a:spcPts val="1738"/>
              </a:lnSpc>
              <a:spcBef>
                <a:spcPts val="665"/>
              </a:spcBef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Backup Status</a:t>
            </a:r>
          </a:p>
          <a:p>
            <a:pPr lvl="1">
              <a:lnSpc>
                <a:spcPts val="1738"/>
              </a:lnSpc>
              <a:spcBef>
                <a:spcPts val="665"/>
              </a:spcBef>
            </a:pPr>
            <a:r>
              <a:rPr lang="en-US" sz="1700">
                <a:solidFill>
                  <a:srgbClr val="44546A"/>
                </a:solidFill>
                <a:latin typeface="Calibri"/>
                <a:ea typeface="Calibri"/>
                <a:cs typeface="Calibri"/>
              </a:rPr>
              <a:t>Check if backups are being performed and respecting the configured policy.</a:t>
            </a:r>
            <a:endParaRPr lang="en-US"/>
          </a:p>
          <a:p>
            <a:pPr marL="242570" indent="-242570" algn="l">
              <a:lnSpc>
                <a:spcPts val="2722"/>
              </a:lnSpc>
              <a:spcBef>
                <a:spcPts val="2841"/>
              </a:spcBef>
              <a:buSzPct val="100000"/>
              <a:buChar char="•"/>
            </a:pPr>
            <a:r>
              <a:rPr lang="en-US" sz="27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Database Ownership</a:t>
            </a:r>
          </a:p>
          <a:p>
            <a:pPr lvl="1" algn="l">
              <a:lnSpc>
                <a:spcPts val="1738"/>
              </a:lnSpc>
              <a:spcBef>
                <a:spcPts val="665"/>
              </a:spcBef>
              <a:buNone/>
            </a:pPr>
            <a:r>
              <a:rPr lang="en-US" sz="1700">
                <a:solidFill>
                  <a:srgbClr val="44546A"/>
                </a:solidFill>
                <a:latin typeface="Calibri"/>
                <a:ea typeface="Calibri"/>
                <a:cs typeface="Calibri"/>
              </a:rPr>
              <a:t>Validate that database is owned by the expected login.</a:t>
            </a:r>
            <a:endParaRPr lang="en-US" sz="1700">
              <a:latin typeface="Calibri"/>
              <a:ea typeface="Calibri"/>
              <a:cs typeface="Calibri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6284928" y="2263146"/>
            <a:ext cx="5446938" cy="18933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722"/>
              </a:lnSpc>
              <a:buSzPct val="100000"/>
              <a:buChar char="•"/>
            </a:pPr>
            <a:r>
              <a:rPr lang="en-US" sz="27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Corruption Detection</a:t>
            </a:r>
          </a:p>
          <a:p>
            <a:pPr lvl="1" algn="l">
              <a:lnSpc>
                <a:spcPts val="1738"/>
              </a:lnSpc>
              <a:spcBef>
                <a:spcPts val="665"/>
              </a:spcBef>
              <a:buNone/>
            </a:pPr>
            <a:r>
              <a:rPr lang="en-US" sz="1725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Ensure all your databases have had a recent </a:t>
            </a:r>
            <a:r>
              <a:rPr lang="en-US" sz="1725" err="1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CheckDB</a:t>
            </a:r>
            <a:r>
              <a:rPr lang="en-US" sz="1725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to avoid corruption issues.</a:t>
            </a:r>
          </a:p>
          <a:p>
            <a:pPr marL="242900" indent="-242900" algn="l">
              <a:lnSpc>
                <a:spcPts val="2722"/>
              </a:lnSpc>
              <a:spcBef>
                <a:spcPts val="2841"/>
              </a:spcBef>
              <a:buSzPct val="100000"/>
              <a:buChar char="•"/>
            </a:pPr>
            <a:r>
              <a:rPr lang="en-US" sz="27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Certificate Expiration</a:t>
            </a:r>
          </a:p>
          <a:p>
            <a:pPr lvl="1" algn="l">
              <a:lnSpc>
                <a:spcPts val="1738"/>
              </a:lnSpc>
              <a:spcBef>
                <a:spcPts val="665"/>
              </a:spcBef>
              <a:buNone/>
            </a:pPr>
            <a:r>
              <a:rPr lang="en-US" sz="1725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Find certificates about to expire to avoid outages.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AECF7F-5DFF-4C27-79BE-4EA23884D53E}"/>
              </a:ext>
            </a:extLst>
          </p:cNvPr>
          <p:cNvSpPr/>
          <p:nvPr/>
        </p:nvSpPr>
        <p:spPr>
          <a:xfrm>
            <a:off x="6284928" y="6128656"/>
            <a:ext cx="5729967" cy="51162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There are 140 checks so we couldn’t pick them all!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Viewing results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11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Viewing results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476131" y="1542664"/>
            <a:ext cx="3618595" cy="3999500"/>
          </a:xfrm>
          <a:prstGeom prst="rect">
            <a:avLst/>
          </a:prstGeom>
          <a:solidFill>
            <a:srgbClr val="ED7D31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32329" r="32329"/>
          <a:stretch/>
        </p:blipFill>
        <p:spPr>
          <a:xfrm>
            <a:off x="476131" y="1542664"/>
            <a:ext cx="3618595" cy="399950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295201" y="5686051"/>
            <a:ext cx="398045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Results in the console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476131" y="6028199"/>
            <a:ext cx="3618595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Standard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output in the PowerShell console </a:t>
            </a:r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5C92E1-4C3D-FC76-8F52-5918F86C92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469" b="31391"/>
          <a:stretch/>
        </p:blipFill>
        <p:spPr>
          <a:xfrm>
            <a:off x="476131" y="1542663"/>
            <a:ext cx="3609072" cy="39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28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Viewing results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476131" y="1542664"/>
            <a:ext cx="3618595" cy="3999500"/>
          </a:xfrm>
          <a:prstGeom prst="rect">
            <a:avLst/>
          </a:prstGeom>
          <a:solidFill>
            <a:srgbClr val="ED7D31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32329" r="32329"/>
          <a:stretch/>
        </p:blipFill>
        <p:spPr>
          <a:xfrm>
            <a:off x="476131" y="1542664"/>
            <a:ext cx="3618595" cy="399950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295201" y="5686051"/>
            <a:ext cx="398045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Results in the console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476131" y="6028199"/>
            <a:ext cx="3618595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Standard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output in the PowerShell console 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4285178" y="1542664"/>
            <a:ext cx="3618595" cy="3999500"/>
          </a:xfrm>
          <a:prstGeom prst="rect">
            <a:avLst/>
          </a:prstGeom>
          <a:solidFill>
            <a:srgbClr val="FEFEFE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4"/>
          <a:srcRect l="26561" r="26561"/>
          <a:stretch/>
        </p:blipFill>
        <p:spPr>
          <a:xfrm>
            <a:off x="4285178" y="1542664"/>
            <a:ext cx="3618595" cy="3999500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104249" y="5686051"/>
            <a:ext cx="398045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Results stored in SQL Server</a:t>
            </a: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0FEA79-8C69-4C29-B293-29BB7FD82F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65" t="890" r="58996" b="-890"/>
          <a:stretch/>
        </p:blipFill>
        <p:spPr>
          <a:xfrm>
            <a:off x="4285178" y="1542663"/>
            <a:ext cx="3618595" cy="3999500"/>
          </a:xfrm>
          <a:prstGeom prst="rect">
            <a:avLst/>
          </a:prstGeom>
        </p:spPr>
      </p:pic>
      <p:sp>
        <p:nvSpPr>
          <p:cNvPr id="16" name="Object 5">
            <a:extLst>
              <a:ext uri="{FF2B5EF4-FFF2-40B4-BE49-F238E27FC236}">
                <a16:creationId xmlns:a16="http://schemas.microsoft.com/office/drawing/2014/main" id="{42260B9C-6D40-8E76-5A0D-E58EF74C2DB7}"/>
              </a:ext>
            </a:extLst>
          </p:cNvPr>
          <p:cNvSpPr/>
          <p:nvPr/>
        </p:nvSpPr>
        <p:spPr>
          <a:xfrm>
            <a:off x="4275656" y="6028199"/>
            <a:ext cx="3618595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Push those results straight into a SQL Server Database for safe keeping</a:t>
            </a:r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5C92E1-4C3D-FC76-8F52-5918F86C92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469" b="31391"/>
          <a:stretch/>
        </p:blipFill>
        <p:spPr>
          <a:xfrm>
            <a:off x="476131" y="1542663"/>
            <a:ext cx="3609072" cy="39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Introduction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1476006" y="2104975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4012" y="2484398"/>
            <a:ext cx="561835" cy="685629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351861" y="3629641"/>
            <a:ext cx="3676683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Who we are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351861" y="3971789"/>
            <a:ext cx="3676683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DBAs and infrastructure experts supporting the SQL Server community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5380280" y="2104975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4807" y="2534604"/>
            <a:ext cx="618970" cy="580880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465632" y="3629641"/>
            <a:ext cx="325768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dbachecks is</a:t>
            </a:r>
            <a:endParaRPr lang="en-US"/>
          </a:p>
        </p:txBody>
      </p:sp>
      <p:sp>
        <p:nvSpPr>
          <p:cNvPr id="10" name="Object 9"/>
          <p:cNvSpPr/>
          <p:nvPr/>
        </p:nvSpPr>
        <p:spPr>
          <a:xfrm>
            <a:off x="4465632" y="3971789"/>
            <a:ext cx="3257688" cy="5759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An open-source PowerShell module of validation checks for SQL Server environments</a:t>
            </a:r>
            <a:endParaRPr lang="en-US"/>
          </a:p>
        </p:txBody>
      </p:sp>
      <p:sp>
        <p:nvSpPr>
          <p:cNvPr id="11" name="Object 10"/>
          <p:cNvSpPr/>
          <p:nvPr/>
        </p:nvSpPr>
        <p:spPr>
          <a:xfrm>
            <a:off x="9284553" y="2104975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13755" y="2492757"/>
            <a:ext cx="780855" cy="676106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8228495" y="3629641"/>
            <a:ext cx="3540510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 it matters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8228495" y="3971789"/>
            <a:ext cx="3540510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Helps DBAs and infra experts validate and secure SQL Server environments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0" y="5618345"/>
            <a:ext cx="12188952" cy="1237940"/>
          </a:xfrm>
          <a:prstGeom prst="rect">
            <a:avLst/>
          </a:prstGeom>
          <a:solidFill>
            <a:srgbClr val="FFC000"/>
          </a:solidFill>
        </p:spPr>
        <p:txBody>
          <a:bodyPr/>
          <a:lstStyle/>
          <a:p>
            <a:endParaRPr lang="en-GB"/>
          </a:p>
        </p:txBody>
      </p:sp>
      <p:sp>
        <p:nvSpPr>
          <p:cNvPr id="16" name="Object 15"/>
          <p:cNvSpPr/>
          <p:nvPr/>
        </p:nvSpPr>
        <p:spPr>
          <a:xfrm>
            <a:off x="1641814" y="5940971"/>
            <a:ext cx="8905324" cy="5759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68"/>
              </a:lnSpc>
              <a:buNone/>
            </a:pPr>
            <a:r>
              <a:rPr lang="en-US" sz="2250" err="1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dbachecks</a:t>
            </a:r>
            <a:r>
              <a:rPr lang="en-US" sz="2250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 is an invaluable open-source tool created by and for the SQL Server community to validate and secure database environments.</a:t>
            </a:r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Viewing results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476131" y="1542664"/>
            <a:ext cx="3618595" cy="3999500"/>
          </a:xfrm>
          <a:prstGeom prst="rect">
            <a:avLst/>
          </a:prstGeom>
          <a:solidFill>
            <a:srgbClr val="ED7D31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32329" r="32329"/>
          <a:stretch/>
        </p:blipFill>
        <p:spPr>
          <a:xfrm>
            <a:off x="476131" y="1542664"/>
            <a:ext cx="3618595" cy="399950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295201" y="5686051"/>
            <a:ext cx="398045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Results in the console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476131" y="6028199"/>
            <a:ext cx="3618595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Standard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output in the PowerShell console 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4285178" y="1542664"/>
            <a:ext cx="3618595" cy="3999500"/>
          </a:xfrm>
          <a:prstGeom prst="rect">
            <a:avLst/>
          </a:prstGeom>
          <a:solidFill>
            <a:srgbClr val="FEFEFE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4"/>
          <a:srcRect l="26561" r="26561"/>
          <a:stretch/>
        </p:blipFill>
        <p:spPr>
          <a:xfrm>
            <a:off x="4285178" y="1542664"/>
            <a:ext cx="3618595" cy="3999500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104249" y="5686051"/>
            <a:ext cx="398045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Results stored in SQL Server</a:t>
            </a:r>
            <a:endParaRPr lang="en-US"/>
          </a:p>
        </p:txBody>
      </p:sp>
      <p:sp>
        <p:nvSpPr>
          <p:cNvPr id="11" name="Object 10"/>
          <p:cNvSpPr/>
          <p:nvPr/>
        </p:nvSpPr>
        <p:spPr>
          <a:xfrm>
            <a:off x="8094226" y="1542664"/>
            <a:ext cx="3618595" cy="3999500"/>
          </a:xfrm>
          <a:prstGeom prst="rect">
            <a:avLst/>
          </a:prstGeom>
          <a:solidFill>
            <a:srgbClr val="ED7D31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Object 12"/>
          <p:cNvSpPr/>
          <p:nvPr/>
        </p:nvSpPr>
        <p:spPr>
          <a:xfrm>
            <a:off x="7913296" y="5686051"/>
            <a:ext cx="398045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 err="1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PowerBI</a:t>
            </a: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Report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8075181" y="6028199"/>
            <a:ext cx="3637639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Dashboard displaying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results, trends, and metrics.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85E51A-5B98-43B8-A3C3-3A349BA2FA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80" r="44228" b="22150"/>
          <a:stretch/>
        </p:blipFill>
        <p:spPr>
          <a:xfrm>
            <a:off x="8094225" y="1542665"/>
            <a:ext cx="3618595" cy="3999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0FEA79-8C69-4C29-B293-29BB7FD82F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65" t="890" r="58996" b="-890"/>
          <a:stretch/>
        </p:blipFill>
        <p:spPr>
          <a:xfrm>
            <a:off x="4285178" y="1542663"/>
            <a:ext cx="3618595" cy="3999500"/>
          </a:xfrm>
          <a:prstGeom prst="rect">
            <a:avLst/>
          </a:prstGeom>
        </p:spPr>
      </p:pic>
      <p:sp>
        <p:nvSpPr>
          <p:cNvPr id="16" name="Object 5">
            <a:extLst>
              <a:ext uri="{FF2B5EF4-FFF2-40B4-BE49-F238E27FC236}">
                <a16:creationId xmlns:a16="http://schemas.microsoft.com/office/drawing/2014/main" id="{42260B9C-6D40-8E76-5A0D-E58EF74C2DB7}"/>
              </a:ext>
            </a:extLst>
          </p:cNvPr>
          <p:cNvSpPr/>
          <p:nvPr/>
        </p:nvSpPr>
        <p:spPr>
          <a:xfrm>
            <a:off x="4275656" y="6028199"/>
            <a:ext cx="3618595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Push those results straight into a SQL Server Database for safe keeping</a:t>
            </a:r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5C92E1-4C3D-FC76-8F52-5918F86C92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5469" b="31391"/>
          <a:stretch/>
        </p:blipFill>
        <p:spPr>
          <a:xfrm>
            <a:off x="476131" y="1542663"/>
            <a:ext cx="3609072" cy="39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Changes in dbachecks v3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987972" y="1714071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9233" y="2135335"/>
            <a:ext cx="590402" cy="59040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45182" y="3238738"/>
            <a:ext cx="2513971" cy="460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</a:pPr>
            <a:r>
              <a:rPr lang="en-US" sz="1800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Complete rewrite </a:t>
            </a:r>
            <a:r>
              <a:rPr lang="en-US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of </a:t>
            </a:r>
            <a:r>
              <a:rPr lang="en-US" err="1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dbachecks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 framework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445182" y="3766993"/>
            <a:ext cx="2513971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</a:pPr>
            <a:r>
              <a:rPr lang="en-US" sz="1500">
                <a:solidFill>
                  <a:srgbClr val="44546A"/>
                </a:solidFill>
                <a:latin typeface="Calibri"/>
                <a:ea typeface="Calibri" pitchFamily="34" charset="-122"/>
                <a:cs typeface="Calibri"/>
              </a:rPr>
              <a:t>The checks have been completely rewritten to create a framework for improved performance and scalability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916177" y="1714071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9063" y="2143700"/>
            <a:ext cx="609448" cy="590402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3394337" y="3238738"/>
            <a:ext cx="2472072" cy="6910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Direct relationship with new and improved SMO</a:t>
            </a:r>
          </a:p>
        </p:txBody>
      </p:sp>
      <p:sp>
        <p:nvSpPr>
          <p:cNvPr id="10" name="Object 9"/>
          <p:cNvSpPr/>
          <p:nvPr/>
        </p:nvSpPr>
        <p:spPr>
          <a:xfrm>
            <a:off x="3352437" y="3766993"/>
            <a:ext cx="2472072" cy="959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/>
                <a:ea typeface="Calibri" pitchFamily="34" charset="-122"/>
                <a:cs typeface="Calibri"/>
              </a:rPr>
              <a:t>New internal functions that optimize SMO calls to build the complete picture of an instance for just the checks you select.</a:t>
            </a:r>
          </a:p>
        </p:txBody>
      </p:sp>
      <p:sp>
        <p:nvSpPr>
          <p:cNvPr id="11" name="Object 10"/>
          <p:cNvSpPr/>
          <p:nvPr/>
        </p:nvSpPr>
        <p:spPr>
          <a:xfrm>
            <a:off x="6844382" y="1714071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3578" y="2068381"/>
            <a:ext cx="780855" cy="723719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6301593" y="3238738"/>
            <a:ext cx="2513971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Standardized checks design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6301593" y="3766993"/>
            <a:ext cx="2513971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Checks have been rewritten into a standard format. All checks can be skipped individually.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9772587" y="1714071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18529" y="2219028"/>
            <a:ext cx="685629" cy="428518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9208848" y="3238738"/>
            <a:ext cx="2555871" cy="460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Backwards compatibility with Pester v4</a:t>
            </a:r>
            <a:endParaRPr lang="en-US"/>
          </a:p>
        </p:txBody>
      </p:sp>
      <p:sp>
        <p:nvSpPr>
          <p:cNvPr id="18" name="Object 17"/>
          <p:cNvSpPr/>
          <p:nvPr/>
        </p:nvSpPr>
        <p:spPr>
          <a:xfrm>
            <a:off x="9208848" y="3766993"/>
            <a:ext cx="2555871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 legacy parameter enables checks to be run with older pester versions.</a:t>
            </a:r>
            <a:endParaRPr lang="en-US"/>
          </a:p>
        </p:txBody>
      </p:sp>
      <p:sp>
        <p:nvSpPr>
          <p:cNvPr id="19" name="Object 18"/>
          <p:cNvSpPr/>
          <p:nvPr/>
        </p:nvSpPr>
        <p:spPr>
          <a:xfrm>
            <a:off x="0" y="5639365"/>
            <a:ext cx="12188952" cy="1237940"/>
          </a:xfrm>
          <a:prstGeom prst="rect">
            <a:avLst/>
          </a:prstGeom>
          <a:solidFill>
            <a:srgbClr val="FFC000"/>
          </a:solidFill>
        </p:spPr>
        <p:txBody>
          <a:bodyPr/>
          <a:lstStyle/>
          <a:p>
            <a:endParaRPr lang="en-GB"/>
          </a:p>
        </p:txBody>
      </p:sp>
      <p:sp>
        <p:nvSpPr>
          <p:cNvPr id="20" name="Object 19"/>
          <p:cNvSpPr/>
          <p:nvPr/>
        </p:nvSpPr>
        <p:spPr>
          <a:xfrm>
            <a:off x="544789" y="5969726"/>
            <a:ext cx="11099374" cy="5759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68"/>
              </a:lnSpc>
              <a:buNone/>
            </a:pPr>
            <a:r>
              <a:rPr lang="en-US" sz="22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 complete rewrite of dbachecks using a modular framework positions it for controlled, predictable growth while maintaining compatibility with previous versions.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187709" y="476131"/>
            <a:ext cx="4195189" cy="5904024"/>
          </a:xfrm>
          <a:prstGeom prst="rect">
            <a:avLst/>
          </a:prstGeom>
          <a:solidFill>
            <a:srgbClr val="070825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Object 3"/>
          <p:cNvSpPr/>
          <p:nvPr/>
        </p:nvSpPr>
        <p:spPr>
          <a:xfrm>
            <a:off x="6905327" y="2609198"/>
            <a:ext cx="4472774" cy="4951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90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Testing every test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7108635" y="3337678"/>
            <a:ext cx="4472774" cy="21834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570" indent="-242570" algn="l">
              <a:lnSpc>
                <a:spcPts val="2340"/>
              </a:lnSpc>
              <a:spcBef>
                <a:spcPts val="1801"/>
              </a:spcBef>
              <a:buSzPct val="100000"/>
              <a:buChar char="•"/>
            </a:pPr>
            <a:r>
              <a:rPr lang="en-US" sz="2250">
                <a:solidFill>
                  <a:srgbClr val="FFFFFF"/>
                </a:solidFill>
                <a:latin typeface="Carlito" pitchFamily="34" charset="0"/>
                <a:ea typeface="Carlito" pitchFamily="34" charset="-122"/>
              </a:rPr>
              <a:t>Are we getting the same results?</a:t>
            </a:r>
          </a:p>
          <a:p>
            <a:pPr marL="242570" indent="-242570" algn="l">
              <a:lnSpc>
                <a:spcPts val="2340"/>
              </a:lnSpc>
              <a:spcBef>
                <a:spcPts val="2080"/>
              </a:spcBef>
              <a:buSzPct val="100000"/>
              <a:buChar char="•"/>
            </a:pPr>
            <a:r>
              <a:rPr lang="en-US" sz="2250">
                <a:solidFill>
                  <a:srgbClr val="FFFFFF"/>
                </a:solidFill>
                <a:latin typeface="Carlito" pitchFamily="34" charset="0"/>
                <a:ea typeface="Carlito" pitchFamily="34" charset="-122"/>
              </a:rPr>
              <a:t>Is it faster?</a:t>
            </a:r>
          </a:p>
          <a:p>
            <a:pPr marL="242570" indent="-242570">
              <a:lnSpc>
                <a:spcPts val="2340"/>
              </a:lnSpc>
              <a:spcBef>
                <a:spcPts val="2080"/>
              </a:spcBef>
              <a:buSzPct val="100000"/>
              <a:buChar char="•"/>
            </a:pPr>
            <a:r>
              <a:rPr lang="en-US" sz="2250">
                <a:solidFill>
                  <a:srgbClr val="FFFFFF"/>
                </a:solidFill>
                <a:latin typeface="Carlito" pitchFamily="34" charset="0"/>
                <a:ea typeface="Carlito" pitchFamily="34" charset="-122"/>
              </a:rPr>
              <a:t>Have we found bugs?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06636-5470-5BBE-B249-657C4DFD28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2" r="13328"/>
          <a:stretch/>
        </p:blipFill>
        <p:spPr>
          <a:xfrm>
            <a:off x="1148754" y="521745"/>
            <a:ext cx="4472774" cy="586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64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2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74052" t="3452" r="-74052" b="3452"/>
          <a:stretch/>
        </p:blipFill>
        <p:spPr>
          <a:xfrm>
            <a:off x="-134470" y="0"/>
            <a:ext cx="12198475" cy="686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04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t="7787" b="7787"/>
          <a:stretch/>
        </p:blipFill>
        <p:spPr>
          <a:xfrm>
            <a:off x="-25400" y="0"/>
            <a:ext cx="12198475" cy="6865808"/>
          </a:xfrm>
          <a:prstGeom prst="rect">
            <a:avLst/>
          </a:prstGeom>
        </p:spPr>
      </p:pic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72E531AD-1134-46CE-B3BD-FC876ACEF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877" y="2997200"/>
            <a:ext cx="3670300" cy="36703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9622CE2A-C518-FA7B-218F-9976FE6D6A24}"/>
              </a:ext>
            </a:extLst>
          </p:cNvPr>
          <p:cNvSpPr txBox="1">
            <a:spLocks/>
          </p:cNvSpPr>
          <p:nvPr/>
        </p:nvSpPr>
        <p:spPr>
          <a:xfrm>
            <a:off x="1764445" y="2316738"/>
            <a:ext cx="4786988" cy="1035781"/>
          </a:xfr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chemeClr val="bg1"/>
                </a:solidFill>
              </a:rPr>
              <a:t>evals.datagrillen.com/evals_vienna.aspx</a:t>
            </a:r>
          </a:p>
        </p:txBody>
      </p:sp>
    </p:spTree>
    <p:extLst>
      <p:ext uri="{BB962C8B-B14F-4D97-AF65-F5344CB8AC3E}">
        <p14:creationId xmlns:p14="http://schemas.microsoft.com/office/powerpoint/2010/main" val="4149395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 b="1">
                <a:solidFill>
                  <a:srgbClr val="4472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Who Did It?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2948" t="4866" r="-2948" b="35568"/>
          <a:stretch/>
        </p:blipFill>
        <p:spPr>
          <a:xfrm>
            <a:off x="999875" y="2387321"/>
            <a:ext cx="2380655" cy="2380655"/>
          </a:xfrm>
          <a:prstGeom prst="ellipse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99875" y="2387321"/>
            <a:ext cx="2380655" cy="2380655"/>
          </a:xfrm>
          <a:prstGeom prst="ellipse">
            <a:avLst/>
          </a:prstGeom>
          <a:noFill/>
          <a:ln w="25400">
            <a:solidFill>
              <a:srgbClr val="ED7D31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304724" y="4911862"/>
            <a:ext cx="3770957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 Sewell</a:t>
            </a:r>
            <a:endParaRPr lang="en-US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4"/>
          <a:srcRect t="2427" b="2427"/>
          <a:stretch/>
        </p:blipFill>
        <p:spPr>
          <a:xfrm>
            <a:off x="4904149" y="2387321"/>
            <a:ext cx="2380655" cy="2380655"/>
          </a:xfrm>
          <a:prstGeom prst="ellipse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4904149" y="2387321"/>
            <a:ext cx="2380655" cy="2380655"/>
          </a:xfrm>
          <a:prstGeom prst="ellipse">
            <a:avLst/>
          </a:prstGeom>
          <a:noFill/>
          <a:ln w="25400">
            <a:solidFill>
              <a:srgbClr val="ED7D31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4208997" y="4911862"/>
            <a:ext cx="3770957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Jess Pomfret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/>
          <a:srcRect t="9375" b="27148"/>
          <a:stretch/>
        </p:blipFill>
        <p:spPr>
          <a:xfrm>
            <a:off x="8808422" y="2387321"/>
            <a:ext cx="2380655" cy="2380655"/>
          </a:xfrm>
          <a:prstGeom prst="ellipse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8808422" y="2387321"/>
            <a:ext cx="2380655" cy="2380655"/>
          </a:xfrm>
          <a:prstGeom prst="ellipse">
            <a:avLst/>
          </a:prstGeom>
          <a:noFill/>
          <a:ln w="25400">
            <a:solidFill>
              <a:srgbClr val="ED7D31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8113271" y="4911862"/>
            <a:ext cx="3770957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Claudio Silva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7582385" cy="29520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Object 2"/>
          <p:cNvSpPr/>
          <p:nvPr/>
        </p:nvSpPr>
        <p:spPr>
          <a:xfrm>
            <a:off x="144625" y="379000"/>
            <a:ext cx="7293136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 Sewell</a:t>
            </a:r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144625" y="979211"/>
            <a:ext cx="7293136" cy="4079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213"/>
              </a:lnSpc>
              <a:spcBef>
                <a:spcPts val="928"/>
              </a:spcBef>
              <a:buNone/>
            </a:pPr>
            <a:r>
              <a:rPr lang="en-US" sz="3188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He/Him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144625" y="1548949"/>
            <a:ext cx="7293136" cy="10558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79"/>
              </a:lnSpc>
              <a:spcBef>
                <a:spcPts val="1249"/>
              </a:spcBef>
              <a:buNone/>
            </a:pPr>
            <a:r>
              <a:rPr lang="en-US" sz="2063">
                <a:solidFill>
                  <a:srgbClr val="F1F5F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 was a SQL Server DBA with a passion for Powershell, Azure, Automation, and SQL (PaaS geddit?) (And a sense of humour (and a habit for writing inside braces)). Now I just help other people with those (not the braces bit).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7677611" y="95226"/>
            <a:ext cx="2160444" cy="6665833"/>
          </a:xfrm>
          <a:prstGeom prst="rect">
            <a:avLst/>
          </a:prstGeom>
          <a:solidFill>
            <a:srgbClr val="70AD47"/>
          </a:solidFill>
        </p:spPr>
        <p:txBody>
          <a:bodyPr/>
          <a:lstStyle/>
          <a:p>
            <a:endParaRPr lang="en-GB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rcRect l="21190" r="21190"/>
          <a:stretch/>
        </p:blipFill>
        <p:spPr>
          <a:xfrm>
            <a:off x="7677611" y="95226"/>
            <a:ext cx="2160444" cy="6665833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9933282" y="95226"/>
            <a:ext cx="2160444" cy="3285303"/>
          </a:xfrm>
          <a:prstGeom prst="rect">
            <a:avLst/>
          </a:prstGeom>
          <a:solidFill>
            <a:srgbClr val="002050"/>
          </a:solidFill>
        </p:spPr>
        <p:txBody>
          <a:bodyPr/>
          <a:lstStyle/>
          <a:p>
            <a:endParaRPr lang="en-GB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rcRect t="1979" b="1979"/>
          <a:stretch/>
        </p:blipFill>
        <p:spPr>
          <a:xfrm>
            <a:off x="9933282" y="95226"/>
            <a:ext cx="2160444" cy="328530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9933282" y="3475756"/>
            <a:ext cx="2160444" cy="3285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5"/>
          <a:srcRect l="10188" t="1720" r="10188" b="1720"/>
          <a:stretch/>
        </p:blipFill>
        <p:spPr>
          <a:xfrm>
            <a:off x="9933282" y="3475756"/>
            <a:ext cx="2160444" cy="3285303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761810" y="3461281"/>
            <a:ext cx="6664643" cy="3071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20"/>
              </a:lnSpc>
              <a:buNone/>
            </a:pPr>
            <a:r>
              <a:rPr lang="en-US" sz="24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SEWELLS CONSULTING LTD</a:t>
            </a:r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761810" y="3860860"/>
            <a:ext cx="6664643" cy="3167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95"/>
              </a:lnSpc>
              <a:spcBef>
                <a:spcPts val="2036"/>
              </a:spcBef>
              <a:buFont typeface="Arial" panose="020B0604020202020204" pitchFamily="34" charset="0"/>
              <a:buChar char="•"/>
            </a:pPr>
            <a:r>
              <a:rPr lang="en-US" sz="247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Beard Twizzler</a:t>
            </a:r>
            <a:endParaRPr lang="en-US">
              <a:cs typeface="Arial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761810" y="4635861"/>
            <a:ext cx="6664643" cy="3071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20"/>
              </a:lnSpc>
              <a:spcBef>
                <a:spcPts val="1303"/>
              </a:spcBef>
              <a:buNone/>
            </a:pPr>
            <a:r>
              <a:rPr lang="en-US" sz="24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DUAL MICROSOFT MVP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761810" y="5088602"/>
            <a:ext cx="6664643" cy="933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95"/>
              </a:lnSpc>
              <a:spcBef>
                <a:spcPts val="2036"/>
              </a:spcBef>
              <a:buFont typeface="Arial"/>
              <a:buChar char="•"/>
            </a:pPr>
            <a:r>
              <a:rPr lang="en-US" sz="247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Platform</a:t>
            </a:r>
            <a:endParaRPr lang="en-US"/>
          </a:p>
          <a:p>
            <a:pPr marL="342900" indent="-342900" algn="l">
              <a:lnSpc>
                <a:spcPts val="2495"/>
              </a:lnSpc>
              <a:spcBef>
                <a:spcPts val="2317"/>
              </a:spcBef>
              <a:buFont typeface="Arial"/>
              <a:buChar char="•"/>
            </a:pPr>
            <a:r>
              <a:rPr lang="en-US" sz="247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Cloud and Data Center Management</a:t>
            </a:r>
            <a:endParaRPr lang="en-US">
              <a:cs typeface="Arial"/>
            </a:endParaRPr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706" y="6054865"/>
            <a:ext cx="2152112" cy="590402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7809292" y="6213414"/>
            <a:ext cx="1902972" cy="2545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05"/>
              </a:lnSpc>
              <a:buNone/>
            </a:pPr>
            <a:r>
              <a:rPr lang="en-US" sz="1989" b="1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robsewell.com</a:t>
            </a:r>
            <a:endParaRPr lang="en-US"/>
          </a:p>
        </p:txBody>
      </p:sp>
      <p:sp>
        <p:nvSpPr>
          <p:cNvPr id="18" name="Object 17"/>
          <p:cNvSpPr/>
          <p:nvPr/>
        </p:nvSpPr>
        <p:spPr>
          <a:xfrm>
            <a:off x="6880092" y="5973539"/>
            <a:ext cx="714196" cy="714196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9802" y="6226017"/>
            <a:ext cx="342814" cy="219020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9420" y="88084"/>
            <a:ext cx="2190202" cy="485654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7769742" y="245682"/>
            <a:ext cx="1983838" cy="1631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286"/>
              </a:lnSpc>
              <a:buNone/>
            </a:pPr>
            <a:r>
              <a:rPr lang="en-US" sz="127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mrrobsewell@outlook.com 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869742" y="476131"/>
            <a:ext cx="5852601" cy="5913546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16994" r="16994"/>
          <a:stretch/>
        </p:blipFill>
        <p:spPr>
          <a:xfrm>
            <a:off x="5869742" y="476131"/>
            <a:ext cx="5852601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840290" y="1831529"/>
            <a:ext cx="3929257" cy="14928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460"/>
              </a:lnSpc>
              <a:buNone/>
            </a:pPr>
            <a:r>
              <a:rPr lang="en-US" sz="5250" b="1">
                <a:solidFill>
                  <a:srgbClr val="4472C4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What Is dbachecks?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222510" y="3429686"/>
            <a:ext cx="5312014" cy="18378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spcBef>
                <a:spcPts val="600"/>
              </a:spcBef>
            </a:pPr>
            <a:r>
              <a:rPr lang="en-US" sz="2800" err="1">
                <a:solidFill>
                  <a:srgbClr val="44546A"/>
                </a:solidFill>
                <a:latin typeface="Calibri"/>
                <a:ea typeface="Carlito"/>
                <a:cs typeface="Carlito" pitchFamily="34" charset="-120"/>
              </a:rPr>
              <a:t>dbachecks</a:t>
            </a:r>
            <a:r>
              <a:rPr lang="en-US" sz="2800">
                <a:solidFill>
                  <a:srgbClr val="44546A"/>
                </a:solidFill>
                <a:latin typeface="Calibri"/>
                <a:ea typeface="Carlito"/>
                <a:cs typeface="Carlito" pitchFamily="34" charset="-120"/>
              </a:rPr>
              <a:t> is an open source PowerShell module for </a:t>
            </a:r>
            <a:endParaRPr lang="en-US">
              <a:solidFill>
                <a:srgbClr val="000000"/>
              </a:solidFill>
              <a:latin typeface="Calibri"/>
              <a:ea typeface="Carlito"/>
              <a:cs typeface="Calibri"/>
            </a:endParaRPr>
          </a:p>
          <a:p>
            <a:pPr algn="ctr">
              <a:spcBef>
                <a:spcPts val="600"/>
              </a:spcBef>
            </a:pPr>
            <a:r>
              <a:rPr lang="en-US" sz="2800">
                <a:solidFill>
                  <a:srgbClr val="44546A"/>
                </a:solidFill>
                <a:latin typeface="Calibri"/>
                <a:ea typeface="Carlito"/>
                <a:cs typeface="Carlito" pitchFamily="34" charset="-120"/>
              </a:rPr>
              <a:t>validating the configuration of SQL Server instances using Pester.</a:t>
            </a:r>
            <a:endParaRPr lang="en-US">
              <a:latin typeface="Calibri"/>
              <a:ea typeface="Carlit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8240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70" y="403876"/>
            <a:ext cx="9092463" cy="6050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2237275" y="5711757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1610191" y="4765099"/>
            <a:ext cx="3948197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Lists</a:t>
            </a:r>
            <a:endParaRPr lang="en-GB" sz="6602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-4376821" y="1043947"/>
            <a:ext cx="4074672" cy="4824536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2800" b="1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800" b="1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 SQL environment like Production, UAT,  DEV – </a:t>
            </a:r>
            <a:r>
              <a:rPr lang="en-US" sz="28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horizontal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230" y="1228404"/>
            <a:ext cx="6861539" cy="51441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D38A1-BA2A-4E6F-9FAD-95B774BE1F4D}"/>
              </a:ext>
            </a:extLst>
          </p:cNvPr>
          <p:cNvSpPr/>
          <p:nvPr/>
        </p:nvSpPr>
        <p:spPr>
          <a:xfrm>
            <a:off x="13248821" y="1228404"/>
            <a:ext cx="6705600" cy="1572235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7D0C3A-C2F0-43B7-8EF0-9067E96A1858}"/>
              </a:ext>
            </a:extLst>
          </p:cNvPr>
          <p:cNvSpPr/>
          <p:nvPr/>
        </p:nvSpPr>
        <p:spPr>
          <a:xfrm>
            <a:off x="9446686" y="-2695014"/>
            <a:ext cx="568172" cy="2407874"/>
          </a:xfrm>
          <a:prstGeom prst="rect">
            <a:avLst/>
          </a:prstGeom>
          <a:noFill/>
          <a:ln w="730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B67DCE-F381-970A-C2FD-41FD50D45A49}"/>
              </a:ext>
            </a:extLst>
          </p:cNvPr>
          <p:cNvSpPr/>
          <p:nvPr/>
        </p:nvSpPr>
        <p:spPr>
          <a:xfrm>
            <a:off x="9446686" y="8080790"/>
            <a:ext cx="1298505" cy="1627383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5933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0688" y="1228404"/>
            <a:ext cx="4074672" cy="4824536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2800" b="1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800" b="1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 SQL environment like Production, UAT,  DEV – </a:t>
            </a:r>
            <a:r>
              <a:rPr lang="en-US" sz="28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horizontal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769" y="1228404"/>
            <a:ext cx="6583543" cy="49357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D38A1-BA2A-4E6F-9FAD-95B774BE1F4D}"/>
              </a:ext>
            </a:extLst>
          </p:cNvPr>
          <p:cNvSpPr/>
          <p:nvPr/>
        </p:nvSpPr>
        <p:spPr>
          <a:xfrm>
            <a:off x="5007768" y="1285875"/>
            <a:ext cx="6583544" cy="151476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7D0C3A-C2F0-43B7-8EF0-9067E96A1858}"/>
              </a:ext>
            </a:extLst>
          </p:cNvPr>
          <p:cNvSpPr/>
          <p:nvPr/>
        </p:nvSpPr>
        <p:spPr>
          <a:xfrm>
            <a:off x="9446686" y="-2695014"/>
            <a:ext cx="568172" cy="2407874"/>
          </a:xfrm>
          <a:prstGeom prst="rect">
            <a:avLst/>
          </a:prstGeom>
          <a:noFill/>
          <a:ln w="730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B67DCE-F381-970A-C2FD-41FD50D45A49}"/>
              </a:ext>
            </a:extLst>
          </p:cNvPr>
          <p:cNvSpPr/>
          <p:nvPr/>
        </p:nvSpPr>
        <p:spPr>
          <a:xfrm>
            <a:off x="9446686" y="8080790"/>
            <a:ext cx="1298505" cy="1627383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3574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0688" y="1228404"/>
            <a:ext cx="4074672" cy="4824536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2800" b="1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800" b="1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all the SQL Environments for a whole application – </a:t>
            </a:r>
            <a:r>
              <a:rPr lang="en-US" sz="28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vertical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769" y="1228404"/>
            <a:ext cx="6583543" cy="49357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D38A1-BA2A-4E6F-9FAD-95B774BE1F4D}"/>
              </a:ext>
            </a:extLst>
          </p:cNvPr>
          <p:cNvSpPr/>
          <p:nvPr/>
        </p:nvSpPr>
        <p:spPr>
          <a:xfrm>
            <a:off x="5007768" y="1285875"/>
            <a:ext cx="6583544" cy="151476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7D0C3A-C2F0-43B7-8EF0-9067E96A1858}"/>
              </a:ext>
            </a:extLst>
          </p:cNvPr>
          <p:cNvSpPr/>
          <p:nvPr/>
        </p:nvSpPr>
        <p:spPr>
          <a:xfrm>
            <a:off x="9232373" y="1285874"/>
            <a:ext cx="904607" cy="4878231"/>
          </a:xfrm>
          <a:prstGeom prst="rect">
            <a:avLst/>
          </a:prstGeom>
          <a:noFill/>
          <a:ln w="730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B67DCE-F381-970A-C2FD-41FD50D45A49}"/>
              </a:ext>
            </a:extLst>
          </p:cNvPr>
          <p:cNvSpPr/>
          <p:nvPr/>
        </p:nvSpPr>
        <p:spPr>
          <a:xfrm>
            <a:off x="9446686" y="8080790"/>
            <a:ext cx="1298505" cy="1627383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08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_THEME_MODEL" val="{&quot;showLogo&quot;:true,&quot;logoScale&quot;:1,&quot;logoPosition&quot;:&quot;left&quot;,&quot;logoOffset&quot;:0,&quot;showMessage&quot;:true,&quot;showPageNum&quot;:true,&quot;logo&quot;:&quot;PSConfEU-Logo-no_aura-colored-pride)-1685693055727.png&quot;,&quot;logo_dark&quot;:&quot;PSConfEU-Logo-no_aura-colored-pride)-1685693055727.png&quot;,&quot;showFooterByDefault&quot;:null,&quot;footerMessage&quot;:&quot;©2022 Proprietary and Confidential. All Rights Reserved.&quot;,&quot;palette_name&quot;:&quot;custom&quot;,&quot;defaultSlideColor&quot;:&quot;theme&quot;,&quot;defaultBackgroundColor&quot;:&quot;background_dark&quot;,&quot;styleFonts&quot;:1,&quot;styleFontWeight&quot;:&quot;heavy&quot;,&quot;styleElementStyle&quot;:&quot;filled&quot;,&quot;styleEffect&quot;:&quot;none&quot;,&quot;styleDesign&quot;:1,&quot;styleDecoration&quot;:&quot;none_center&quot;,&quot;styleHeaderAlignment&quot;:&quot;left&quot;,&quot;styleShape&quot;:&quot;circle&quot;,&quot;styleColor&quot;:&quot;slide&quot;,&quot;styleBackground&quot;:&quot;none&quot;,&quot;styleTitleFont&quot;:&quot;sourcesanspro&quot;,&quot;styleBodyFont&quot;:&quot;sourcesanspro&quot;,&quot;styleWeight&quot;:&quot;light&quot;,&quot;styleTitleSlide&quot;:&quot;bar_left&quot;,&quot;fontScale&quot;:1,&quot;iconStyle&quot;:&quot;chunky&quot;,&quot;cjkFont&quot;:&quot;jp&quot;,&quot;isRTL&quot;:false,&quot;colors&quot;:{&quot;accent1&quot;:&quot;#ed7d31&quot;,&quot;accent2&quot;:&quot;#a5a5a5&quot;,&quot;accent3&quot;:&quot;#ffc000&quot;,&quot;accent4&quot;:&quot;#5b9bd5&quot;,&quot;accent5&quot;:&quot;#70ad47&quot;,&quot;background_accent&quot;:&quot;#e7e6e6&quot;,&quot;background_dark&quot;:&quot;#000000&quot;,&quot;background_light&quot;:&quot;#ffffff&quot;,&quot;chart1&quot;:&quot;#4472c4&quot;,&quot;chart2&quot;:&quot;#ed7d31&quot;,&quot;chart3&quot;:&quot;#a5a5a5&quot;,&quot;chart4&quot;:&quot;#ffc000&quot;,&quot;chart5&quot;:&quot;#5b9bd5&quot;,&quot;chart6&quot;:&quot;#70ad47&quot;,&quot;negative&quot;:&quot;#E04C2B&quot;,&quot;positive&quot;:&quot;#54C351&quot;,&quot;primary_dark&quot;:&quot;#000000&quot;,&quot;primary_light&quot;:&quot;#ffffff&quot;,&quot;secondary_dark&quot;:&quot;#44546a&quot;,&quot;secondary_light&quot;:&quot;#e7e6e6&quot;,&quot;theme&quot;:&quot;#4472c4&quot;},&quot;fontHeaderFontId&quot;:&quot;carlito&quot;,&quot;fontHeaderWeight&quot;:300,&quot;fontHeaderLetterSpacing&quot;:0,&quot;fontHeaderLineHeight&quot;:1.6,&quot;fontHeaderScaling&quot;:100,&quot;fontHeaderTextTransform&quot;:&quot;auto&quot;,&quot;fontTitleFontId&quot;:&quot;carlito&quot;,&quot;fontTitleWeight&quot;:300,&quot;fontTitleLetterSpacing&quot;:0,&quot;fontTitleLineHeight&quot;:1.6,&quot;fontTitleScaling&quot;:100,&quot;fontTitleTextTransform&quot;:&quot;auto&quot;,&quot;fontBodyFontId&quot;:&quot;carlito&quot;,&quot;fontBodyWeight&quot;:400,&quot;fontBodyLetterSpacing&quot;:0,&quot;fontBodyLineHeight&quot;:1.6,&quot;fontBodyScaling&quot;:100,&quot;fontBodyTextTransform&quot;:&quot;auto&quot;,&quot;lastThemeEditor&quot;:&quot;simple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D08CF74-E90D-474B-ABAE-AE9FBD684AC7}">
  <we:reference id="wa200003964" version="1.0.0.0" store="en-US" storeType="OMEX"/>
  <we:alternateReferences>
    <we:reference id="wa200003964" version="1.0.0.0" store="WA200003964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852</Words>
  <Application>Microsoft Office PowerPoint</Application>
  <PresentationFormat>Widescreen</PresentationFormat>
  <Paragraphs>175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AppleStorm</vt:lpstr>
      <vt:lpstr>Calibri</vt:lpstr>
      <vt:lpstr>Carlito</vt:lpstr>
      <vt:lpstr>-apple-system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Configuration</vt:lpstr>
      <vt:lpstr>Configuration</vt:lpstr>
      <vt:lpstr>Configuration</vt:lpstr>
      <vt:lpstr>Configuration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dbachecks v3</dc:title>
  <dc:subject>Introducing dbachecks v3</dc:subject>
  <dc:creator>rob@sewells-consulting.co.uk</dc:creator>
  <cp:lastModifiedBy>Rob Sewell</cp:lastModifiedBy>
  <cp:revision>2</cp:revision>
  <dcterms:created xsi:type="dcterms:W3CDTF">2023-08-10T15:14:05Z</dcterms:created>
  <dcterms:modified xsi:type="dcterms:W3CDTF">2024-03-07T14:58:20Z</dcterms:modified>
</cp:coreProperties>
</file>